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9" r:id="rId2"/>
    <p:sldId id="260" r:id="rId3"/>
    <p:sldId id="306" r:id="rId4"/>
    <p:sldId id="320" r:id="rId5"/>
    <p:sldId id="284" r:id="rId6"/>
    <p:sldId id="291" r:id="rId7"/>
    <p:sldId id="315" r:id="rId8"/>
    <p:sldId id="275" r:id="rId9"/>
    <p:sldId id="276" r:id="rId10"/>
    <p:sldId id="305" r:id="rId11"/>
    <p:sldId id="292" r:id="rId12"/>
    <p:sldId id="307" r:id="rId13"/>
    <p:sldId id="298" r:id="rId14"/>
    <p:sldId id="279" r:id="rId15"/>
    <p:sldId id="299" r:id="rId16"/>
    <p:sldId id="300" r:id="rId17"/>
    <p:sldId id="317" r:id="rId18"/>
    <p:sldId id="293" r:id="rId19"/>
    <p:sldId id="285" r:id="rId20"/>
    <p:sldId id="286" r:id="rId21"/>
    <p:sldId id="287" r:id="rId22"/>
    <p:sldId id="289" r:id="rId23"/>
    <p:sldId id="271" r:id="rId24"/>
    <p:sldId id="302" r:id="rId25"/>
    <p:sldId id="272" r:id="rId26"/>
    <p:sldId id="304" r:id="rId27"/>
    <p:sldId id="294" r:id="rId28"/>
    <p:sldId id="273" r:id="rId29"/>
    <p:sldId id="264" r:id="rId30"/>
    <p:sldId id="263" r:id="rId31"/>
    <p:sldId id="314" r:id="rId32"/>
    <p:sldId id="313" r:id="rId33"/>
    <p:sldId id="312"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9" autoAdjust="0"/>
    <p:restoredTop sz="75919"/>
  </p:normalViewPr>
  <p:slideViewPr>
    <p:cSldViewPr snapToGrid="0">
      <p:cViewPr varScale="1">
        <p:scale>
          <a:sx n="85" d="100"/>
          <a:sy n="85" d="100"/>
        </p:scale>
        <p:origin x="108"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689BE-0452-488F-B100-11601CC261E5}" type="datetimeFigureOut">
              <a:rPr lang="en-US" smtClean="0"/>
              <a:t>16/11/05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F3B31-9C46-4E51-A0B9-C91999A5EE75}" type="slidenum">
              <a:rPr lang="en-US" smtClean="0"/>
              <a:t>‹#›</a:t>
            </a:fld>
            <a:endParaRPr lang="en-US"/>
          </a:p>
        </p:txBody>
      </p:sp>
    </p:spTree>
    <p:extLst>
      <p:ext uri="{BB962C8B-B14F-4D97-AF65-F5344CB8AC3E}">
        <p14:creationId xmlns:p14="http://schemas.microsoft.com/office/powerpoint/2010/main" val="1365225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E6CF3B31-9C46-4E51-A0B9-C91999A5EE75}" type="slidenum">
              <a:rPr lang="en-US" smtClean="0"/>
              <a:t>1</a:t>
            </a:fld>
            <a:endParaRPr lang="en-US"/>
          </a:p>
        </p:txBody>
      </p:sp>
    </p:spTree>
    <p:extLst>
      <p:ext uri="{BB962C8B-B14F-4D97-AF65-F5344CB8AC3E}">
        <p14:creationId xmlns:p14="http://schemas.microsoft.com/office/powerpoint/2010/main" val="40415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model vehicles as a hybrid system. At any given time, a vehicle in the airspace could be in one of several modes. When the vehicle is not part of a platoon or not flying on a highway, it is "Free"</a:t>
            </a:r>
          </a:p>
        </p:txBody>
      </p:sp>
      <p:sp>
        <p:nvSpPr>
          <p:cNvPr id="4" name="Slide Number Placeholder 3"/>
          <p:cNvSpPr>
            <a:spLocks noGrp="1"/>
          </p:cNvSpPr>
          <p:nvPr>
            <p:ph type="sldNum" sz="quarter" idx="10"/>
          </p:nvPr>
        </p:nvSpPr>
        <p:spPr/>
        <p:txBody>
          <a:bodyPr/>
          <a:lstStyle/>
          <a:p>
            <a:fld id="{0E6A0907-5D95-4691-9C08-F19939622707}" type="slidenum">
              <a:rPr lang="en-US" smtClean="0"/>
              <a:t>13</a:t>
            </a:fld>
            <a:endParaRPr lang="en-US"/>
          </a:p>
        </p:txBody>
      </p:sp>
    </p:spTree>
    <p:extLst>
      <p:ext uri="{BB962C8B-B14F-4D97-AF65-F5344CB8AC3E}">
        <p14:creationId xmlns:p14="http://schemas.microsoft.com/office/powerpoint/2010/main" val="1868063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When a vehicle joints a highway, it becomes a "leader". </a:t>
            </a:r>
          </a:p>
        </p:txBody>
      </p:sp>
      <p:sp>
        <p:nvSpPr>
          <p:cNvPr id="4" name="Slide Number Placeholder 3"/>
          <p:cNvSpPr>
            <a:spLocks noGrp="1"/>
          </p:cNvSpPr>
          <p:nvPr>
            <p:ph type="sldNum" sz="quarter" idx="10"/>
          </p:nvPr>
        </p:nvSpPr>
        <p:spPr/>
        <p:txBody>
          <a:bodyPr/>
          <a:lstStyle/>
          <a:p>
            <a:fld id="{0E6A0907-5D95-4691-9C08-F19939622707}" type="slidenum">
              <a:rPr lang="en-US" smtClean="0"/>
              <a:t>14</a:t>
            </a:fld>
            <a:endParaRPr lang="en-US"/>
          </a:p>
        </p:txBody>
      </p:sp>
    </p:spTree>
    <p:extLst>
      <p:ext uri="{BB962C8B-B14F-4D97-AF65-F5344CB8AC3E}">
        <p14:creationId xmlns:p14="http://schemas.microsoft.com/office/powerpoint/2010/main" val="3799045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A free vehicle could also join a platoon that is on the highway to become a "follower". There are many other maneuvers for switching from any mode to any other.</a:t>
            </a:r>
          </a:p>
        </p:txBody>
      </p:sp>
      <p:sp>
        <p:nvSpPr>
          <p:cNvPr id="4" name="Slide Number Placeholder 3"/>
          <p:cNvSpPr>
            <a:spLocks noGrp="1"/>
          </p:cNvSpPr>
          <p:nvPr>
            <p:ph type="sldNum" sz="quarter" idx="10"/>
          </p:nvPr>
        </p:nvSpPr>
        <p:spPr/>
        <p:txBody>
          <a:bodyPr/>
          <a:lstStyle/>
          <a:p>
            <a:fld id="{0E6A0907-5D95-4691-9C08-F19939622707}" type="slidenum">
              <a:rPr lang="en-US" smtClean="0"/>
              <a:t>15</a:t>
            </a:fld>
            <a:endParaRPr lang="en-US"/>
          </a:p>
        </p:txBody>
      </p:sp>
    </p:spTree>
    <p:extLst>
      <p:ext uri="{BB962C8B-B14F-4D97-AF65-F5344CB8AC3E}">
        <p14:creationId xmlns:p14="http://schemas.microsoft.com/office/powerpoint/2010/main" val="85255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We add a fourth mode called "faulty" to represent vehicles that are not behaving normally, and assume that they will descend after 2 second.</a:t>
            </a:r>
          </a:p>
          <a:p>
            <a:endParaRPr lang="en-US" dirty="0">
              <a:latin typeface="Calibri"/>
            </a:endParaRPr>
          </a:p>
        </p:txBody>
      </p:sp>
      <p:sp>
        <p:nvSpPr>
          <p:cNvPr id="4" name="Slide Number Placeholder 3"/>
          <p:cNvSpPr>
            <a:spLocks noGrp="1"/>
          </p:cNvSpPr>
          <p:nvPr>
            <p:ph type="sldNum" sz="quarter" idx="10"/>
          </p:nvPr>
        </p:nvSpPr>
        <p:spPr/>
        <p:txBody>
          <a:bodyPr/>
          <a:lstStyle/>
          <a:p>
            <a:fld id="{0E6A0907-5D95-4691-9C08-F19939622707}" type="slidenum">
              <a:rPr lang="en-US" smtClean="0"/>
              <a:t>16</a:t>
            </a:fld>
            <a:endParaRPr lang="en-US"/>
          </a:p>
        </p:txBody>
      </p:sp>
    </p:spTree>
    <p:extLst>
      <p:ext uri="{BB962C8B-B14F-4D97-AF65-F5344CB8AC3E}">
        <p14:creationId xmlns:p14="http://schemas.microsoft.com/office/powerpoint/2010/main" val="368133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Next, we will look</a:t>
            </a:r>
            <a:r>
              <a:rPr lang="en-US" baseline="0" dirty="0">
                <a:latin typeface="+mn-lt"/>
              </a:rPr>
              <a:t> at how reachability is used to perform the mode transitions</a:t>
            </a:r>
            <a:endParaRPr lang="en-US" dirty="0">
              <a:latin typeface="+mn-lt"/>
            </a:endParaRP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18</a:t>
            </a:fld>
            <a:endParaRPr lang="en-US"/>
          </a:p>
        </p:txBody>
      </p:sp>
    </p:spTree>
    <p:extLst>
      <p:ext uri="{BB962C8B-B14F-4D97-AF65-F5344CB8AC3E}">
        <p14:creationId xmlns:p14="http://schemas.microsoft.com/office/powerpoint/2010/main" val="1263091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reachability analysis, some system dynamics is given through an ODE, and a target set is specified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19</a:t>
            </a:fld>
            <a:endParaRPr lang="en-US"/>
          </a:p>
        </p:txBody>
      </p:sp>
    </p:spTree>
    <p:extLst>
      <p:ext uri="{BB962C8B-B14F-4D97-AF65-F5344CB8AC3E}">
        <p14:creationId xmlns:p14="http://schemas.microsoft.com/office/powerpoint/2010/main" val="1480361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the target set, the reachable set is determined. The reachable set is the set of states from which the system can be driven to the target state. It can be used to model a desired set of states, or an undesirable set of states, depending on the application.</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20</a:t>
            </a:fld>
            <a:endParaRPr lang="en-US"/>
          </a:p>
        </p:txBody>
      </p:sp>
    </p:spTree>
    <p:extLst>
      <p:ext uri="{BB962C8B-B14F-4D97-AF65-F5344CB8AC3E}">
        <p14:creationId xmlns:p14="http://schemas.microsoft.com/office/powerpoint/2010/main" val="2678215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Hamilton-Jacobi approach, sets are represented</a:t>
            </a:r>
            <a:r>
              <a:rPr lang="en-US" baseline="0" dirty="0"/>
              <a:t> by the sub-0 level set of some function. This figure shows a function one may use to represent a unit disk</a:t>
            </a:r>
            <a:endParaRPr lang="en-US" dirty="0"/>
          </a:p>
        </p:txBody>
      </p:sp>
      <p:sp>
        <p:nvSpPr>
          <p:cNvPr id="4" name="Slide Number Placeholder 3"/>
          <p:cNvSpPr>
            <a:spLocks noGrp="1"/>
          </p:cNvSpPr>
          <p:nvPr>
            <p:ph type="sldNum" sz="quarter" idx="10"/>
          </p:nvPr>
        </p:nvSpPr>
        <p:spPr/>
        <p:txBody>
          <a:bodyPr/>
          <a:lstStyle/>
          <a:p>
            <a:fld id="{7123B27D-66DD-46B9-895E-6DD6ADD4D170}" type="slidenum">
              <a:rPr lang="en-US" smtClean="0"/>
              <a:t>21</a:t>
            </a:fld>
            <a:endParaRPr lang="en-US"/>
          </a:p>
        </p:txBody>
      </p:sp>
    </p:spTree>
    <p:extLst>
      <p:ext uri="{BB962C8B-B14F-4D97-AF65-F5344CB8AC3E}">
        <p14:creationId xmlns:p14="http://schemas.microsoft.com/office/powerpoint/2010/main" val="961183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compute the reachable set, we solve the Hamilton-Jacobi partial differential equation, which is shown here. The important thing here is that the solution to the PDE is an implicit surface function for the reachable set.</a:t>
            </a:r>
          </a:p>
          <a:p>
            <a:endParaRPr lang="en-US" baseline="0" dirty="0"/>
          </a:p>
          <a:p>
            <a:r>
              <a:rPr lang="en-US" baseline="0" dirty="0"/>
              <a:t>From the solution to the PDE, one can also extract the optimal controls from the argument min and max of the expression for the Hamiltonian.</a:t>
            </a:r>
          </a:p>
        </p:txBody>
      </p:sp>
      <p:sp>
        <p:nvSpPr>
          <p:cNvPr id="4" name="Slide Number Placeholder 3"/>
          <p:cNvSpPr>
            <a:spLocks noGrp="1"/>
          </p:cNvSpPr>
          <p:nvPr>
            <p:ph type="sldNum" sz="quarter" idx="10"/>
          </p:nvPr>
        </p:nvSpPr>
        <p:spPr/>
        <p:txBody>
          <a:bodyPr/>
          <a:lstStyle/>
          <a:p>
            <a:fld id="{FA2CB308-BAB5-4581-BF2E-F70D1497A544}" type="slidenum">
              <a:rPr lang="en-US" smtClean="0"/>
              <a:t>22</a:t>
            </a:fld>
            <a:endParaRPr lang="en-US"/>
          </a:p>
        </p:txBody>
      </p:sp>
    </p:spTree>
    <p:extLst>
      <p:ext uri="{BB962C8B-B14F-4D97-AF65-F5344CB8AC3E}">
        <p14:creationId xmlns:p14="http://schemas.microsoft.com/office/powerpoint/2010/main" val="4036535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apply Hamilton-Jacobi</a:t>
            </a:r>
            <a:r>
              <a:rPr lang="en-US" baseline="0" dirty="0"/>
              <a:t> reachability to construct </a:t>
            </a:r>
            <a:r>
              <a:rPr lang="en-US" baseline="0" dirty="0" err="1"/>
              <a:t>liveness</a:t>
            </a:r>
            <a:r>
              <a:rPr lang="en-US" baseline="0" dirty="0"/>
              <a:t> controllers. For each controller, we can simply specify the target set, compute the reachable set, and the obtain the optimal control.</a:t>
            </a:r>
          </a:p>
          <a:p>
            <a:endParaRPr lang="en-US" baseline="0" dirty="0"/>
          </a:p>
          <a:p>
            <a:r>
              <a:rPr lang="en-US" baseline="0" dirty="0"/>
              <a:t>For the merging onto highway operation, we define the target set to be the position of the desired merging point, along with the desired heading. This operation allows a free vehicle to become a leader</a:t>
            </a:r>
          </a:p>
        </p:txBody>
      </p:sp>
      <p:sp>
        <p:nvSpPr>
          <p:cNvPr id="4" name="Slide Number Placeholder 3"/>
          <p:cNvSpPr>
            <a:spLocks noGrp="1"/>
          </p:cNvSpPr>
          <p:nvPr>
            <p:ph type="sldNum" sz="quarter" idx="10"/>
          </p:nvPr>
        </p:nvSpPr>
        <p:spPr/>
        <p:txBody>
          <a:bodyPr/>
          <a:lstStyle/>
          <a:p>
            <a:fld id="{E6CF3B31-9C46-4E51-A0B9-C91999A5EE75}" type="slidenum">
              <a:rPr lang="en-US" smtClean="0"/>
              <a:t>23</a:t>
            </a:fld>
            <a:endParaRPr lang="en-US"/>
          </a:p>
        </p:txBody>
      </p:sp>
    </p:spTree>
    <p:extLst>
      <p:ext uri="{BB962C8B-B14F-4D97-AF65-F5344CB8AC3E}">
        <p14:creationId xmlns:p14="http://schemas.microsoft.com/office/powerpoint/2010/main" val="170262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Recently, there have been immense interest in using UAVs for civil purposes such as package delivery, emergency supply delivery, aerial surveillance, and search and rescue. In the future, the uses of UAVs are only limited by our imagination.</a:t>
            </a:r>
          </a:p>
        </p:txBody>
      </p:sp>
      <p:sp>
        <p:nvSpPr>
          <p:cNvPr id="4" name="Slide Number Placeholder 3"/>
          <p:cNvSpPr>
            <a:spLocks noGrp="1"/>
          </p:cNvSpPr>
          <p:nvPr>
            <p:ph type="sldNum" sz="quarter" idx="10"/>
          </p:nvPr>
        </p:nvSpPr>
        <p:spPr/>
        <p:txBody>
          <a:bodyPr/>
          <a:lstStyle/>
          <a:p>
            <a:fld id="{3051DB1D-903C-470C-BC06-608F36E76434}" type="slidenum">
              <a:rPr lang="en-US" smtClean="0"/>
              <a:t>2</a:t>
            </a:fld>
            <a:endParaRPr lang="en-US"/>
          </a:p>
        </p:txBody>
      </p:sp>
    </p:spTree>
    <p:extLst>
      <p:ext uri="{BB962C8B-B14F-4D97-AF65-F5344CB8AC3E}">
        <p14:creationId xmlns:p14="http://schemas.microsoft.com/office/powerpoint/2010/main" val="2016255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joining platoon operation,</a:t>
            </a:r>
            <a:r>
              <a:rPr lang="en-US" baseline="0" dirty="0"/>
              <a:t> which allows a leader or a free vehicle to become a follower, we define the target set to be a position behind a platoon leader, with small relative velocity with respect to the leader.</a:t>
            </a:r>
          </a:p>
          <a:p>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24</a:t>
            </a:fld>
            <a:endParaRPr lang="en-US"/>
          </a:p>
        </p:txBody>
      </p:sp>
    </p:spTree>
    <p:extLst>
      <p:ext uri="{BB962C8B-B14F-4D97-AF65-F5344CB8AC3E}">
        <p14:creationId xmlns:p14="http://schemas.microsoft.com/office/powerpoint/2010/main" val="76228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a:t>
            </a:r>
            <a:r>
              <a:rPr lang="en-US" dirty="0" err="1"/>
              <a:t>liveness</a:t>
            </a:r>
            <a:r>
              <a:rPr lang="en-US" baseline="0" dirty="0"/>
              <a:t> controllers can only be performed if the vehicle is safe with respect to all vehicles with whom safety is checked. For the safety controller, we define the target set to be the collision box in relative states. In addition, we specify velocity limits for each vehicle. In this case, the target set is an undesirable set of states, and we therefore need to avoid the reachable set to ensure collision avoidance.</a:t>
            </a:r>
          </a:p>
        </p:txBody>
      </p:sp>
      <p:sp>
        <p:nvSpPr>
          <p:cNvPr id="4" name="Slide Number Placeholder 3"/>
          <p:cNvSpPr>
            <a:spLocks noGrp="1"/>
          </p:cNvSpPr>
          <p:nvPr>
            <p:ph type="sldNum" sz="quarter" idx="10"/>
          </p:nvPr>
        </p:nvSpPr>
        <p:spPr/>
        <p:txBody>
          <a:bodyPr/>
          <a:lstStyle/>
          <a:p>
            <a:fld id="{E6CF3B31-9C46-4E51-A0B9-C91999A5EE75}" type="slidenum">
              <a:rPr lang="en-US" smtClean="0"/>
              <a:t>25</a:t>
            </a:fld>
            <a:endParaRPr lang="en-US"/>
          </a:p>
        </p:txBody>
      </p:sp>
    </p:spTree>
    <p:extLst>
      <p:ext uri="{BB962C8B-B14F-4D97-AF65-F5344CB8AC3E}">
        <p14:creationId xmlns:p14="http://schemas.microsoft.com/office/powerpoint/2010/main" val="1413653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a</a:t>
            </a:r>
            <a:r>
              <a:rPr lang="en-US" baseline="0" dirty="0"/>
              <a:t> vehicle is outside of the safety reachable set of other vehicles, it may use a </a:t>
            </a:r>
            <a:r>
              <a:rPr lang="en-US" baseline="0" dirty="0" err="1"/>
              <a:t>liveness</a:t>
            </a:r>
            <a:r>
              <a:rPr lang="en-US" baseline="0" dirty="0"/>
              <a:t> controller; otherwise, the safety controller must be used.</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26</a:t>
            </a:fld>
            <a:endParaRPr lang="en-US"/>
          </a:p>
        </p:txBody>
      </p:sp>
    </p:spTree>
    <p:extLst>
      <p:ext uri="{BB962C8B-B14F-4D97-AF65-F5344CB8AC3E}">
        <p14:creationId xmlns:p14="http://schemas.microsoft.com/office/powerpoint/2010/main" val="190377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how the platooning idea works</a:t>
            </a:r>
            <a:r>
              <a:rPr lang="en-US" baseline="0" dirty="0"/>
              <a:t> in simulations</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27</a:t>
            </a:fld>
            <a:endParaRPr lang="en-US"/>
          </a:p>
        </p:txBody>
      </p:sp>
    </p:spTree>
    <p:extLst>
      <p:ext uri="{BB962C8B-B14F-4D97-AF65-F5344CB8AC3E}">
        <p14:creationId xmlns:p14="http://schemas.microsoft.com/office/powerpoint/2010/main" val="1253549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a </a:t>
            </a:r>
            <a:r>
              <a:rPr lang="en-US" baseline="0" dirty="0" err="1"/>
              <a:t>quadrotor</a:t>
            </a:r>
            <a:r>
              <a:rPr lang="en-US" baseline="0" dirty="0"/>
              <a:t> modeled using double integrator dynamics. The </a:t>
            </a:r>
            <a:r>
              <a:rPr lang="en-US" baseline="0" dirty="0" err="1"/>
              <a:t>quadrotor</a:t>
            </a:r>
            <a:r>
              <a:rPr lang="en-US" baseline="0" dirty="0"/>
              <a:t> has a bounded acceleration in both the x and y directions. This model is used for computing the reachable set for merging onto the highway</a:t>
            </a:r>
            <a:endParaRPr lang="en-US" dirty="0"/>
          </a:p>
          <a:p>
            <a:endParaRPr lang="en-US" dirty="0"/>
          </a:p>
          <a:p>
            <a:endParaRPr lang="en-US" dirty="0"/>
          </a:p>
          <a:p>
            <a:endParaRPr lang="en-US" dirty="0"/>
          </a:p>
          <a:p>
            <a:r>
              <a:rPr lang="en-US" dirty="0" err="1"/>
              <a:t>i</a:t>
            </a:r>
            <a:r>
              <a:rPr lang="en-US" baseline="0" dirty="0"/>
              <a:t> is evader, j is pursuer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69A8B05-82E3-42DA-8A9E-8C9B130BD135}" type="slidenum">
              <a:rPr lang="en-US" smtClean="0"/>
              <a:t>28</a:t>
            </a:fld>
            <a:endParaRPr lang="en-US"/>
          </a:p>
        </p:txBody>
      </p:sp>
    </p:spTree>
    <p:extLst>
      <p:ext uri="{BB962C8B-B14F-4D97-AF65-F5344CB8AC3E}">
        <p14:creationId xmlns:p14="http://schemas.microsoft.com/office/powerpoint/2010/main" val="789210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simulation,</a:t>
            </a:r>
            <a:r>
              <a:rPr lang="en-US" baseline="0" dirty="0"/>
              <a:t> first the red vehicle merges onto the highway to become a platoon leader. The red vehicle must first move into the reachable set for merging onto the highway, the dotted red boundary. When it it is inside the reachable set, it follows the optimal control to the target, as long as it stays outside of the safety reachable set, shown as the dashed red lines.</a:t>
            </a:r>
          </a:p>
          <a:p>
            <a:endParaRPr lang="en-US" baseline="0" dirty="0"/>
          </a:p>
          <a:p>
            <a:r>
              <a:rPr lang="en-US" baseline="0" dirty="0"/>
              <a:t>Next, the blue vehicle joins the platoon that the red vehicle just formed. Again, the vehicle first goes into the reachable set for joining a platoon, the blue dotted boundary. Afterwards, it follows the optimal control to the target destination. All this time, it avoids going into the safety reachable set, blue dashed boundary.</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29</a:t>
            </a:fld>
            <a:endParaRPr lang="en-US"/>
          </a:p>
        </p:txBody>
      </p:sp>
    </p:spTree>
    <p:extLst>
      <p:ext uri="{BB962C8B-B14F-4D97-AF65-F5344CB8AC3E}">
        <p14:creationId xmlns:p14="http://schemas.microsoft.com/office/powerpoint/2010/main" val="3262228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simulation, we have a 4-vehicle</a:t>
            </a:r>
            <a:r>
              <a:rPr lang="en-US" baseline="0" dirty="0"/>
              <a:t> platoon travelling on a highway when they come across an intruder. The leader is unaffected, but the other three vehicles deviate from the highway to avoid collision with the intruder. The avoidance maneuver is given by the safety reachable set.</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30</a:t>
            </a:fld>
            <a:endParaRPr lang="en-US"/>
          </a:p>
        </p:txBody>
      </p:sp>
    </p:spTree>
    <p:extLst>
      <p:ext uri="{BB962C8B-B14F-4D97-AF65-F5344CB8AC3E}">
        <p14:creationId xmlns:p14="http://schemas.microsoft.com/office/powerpoint/2010/main" val="1404212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simulation, we have two highways,</a:t>
            </a:r>
            <a:r>
              <a:rPr lang="en-US" baseline="0" dirty="0"/>
              <a:t> each with a platoon. Two of the vehicles on the diagonal highway leave their platoon to merge with the platoon on the horizontal highway.</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31</a:t>
            </a:fld>
            <a:endParaRPr lang="en-US"/>
          </a:p>
        </p:txBody>
      </p:sp>
    </p:spTree>
    <p:extLst>
      <p:ext uri="{BB962C8B-B14F-4D97-AF65-F5344CB8AC3E}">
        <p14:creationId xmlns:p14="http://schemas.microsoft.com/office/powerpoint/2010/main" val="944412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r>
              <a:rPr lang="en-US" baseline="0" dirty="0"/>
              <a:t> we proposed a method for placing air highways for vehicle platoons to travel on, and modeled the vehicles as hybrid systems. We used reachability analysis to guarantee safety as well as successful mode transitions.</a:t>
            </a:r>
            <a:endParaRPr lang="en-US" dirty="0"/>
          </a:p>
        </p:txBody>
      </p:sp>
      <p:sp>
        <p:nvSpPr>
          <p:cNvPr id="4" name="Slide Number Placeholder 3"/>
          <p:cNvSpPr>
            <a:spLocks noGrp="1"/>
          </p:cNvSpPr>
          <p:nvPr>
            <p:ph type="sldNum" sz="quarter" idx="10"/>
          </p:nvPr>
        </p:nvSpPr>
        <p:spPr/>
        <p:txBody>
          <a:bodyPr/>
          <a:lstStyle/>
          <a:p>
            <a:fld id="{E6CF3B31-9C46-4E51-A0B9-C91999A5EE75}" type="slidenum">
              <a:rPr lang="en-US" smtClean="0"/>
              <a:t>32</a:t>
            </a:fld>
            <a:endParaRPr lang="en-US"/>
          </a:p>
        </p:txBody>
      </p:sp>
    </p:spTree>
    <p:extLst>
      <p:ext uri="{BB962C8B-B14F-4D97-AF65-F5344CB8AC3E}">
        <p14:creationId xmlns:p14="http://schemas.microsoft.com/office/powerpoint/2010/main" val="1462211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There are many challenges in using UAVs for civil purposes. Take a hypothetical city with a population of 2 million, in which each person requests drone delivery of a package every 2 months. This equates to about 35000 deliveries per day. If each delivery takes 30 minutes from warehouse to customer, we would have thousands of drones, or UAVs simultaneously in the air.</a:t>
            </a:r>
          </a:p>
          <a:p>
            <a:br>
              <a:rPr lang="en-US">
                <a:latin typeface="Calibri"/>
              </a:rPr>
            </a:br>
            <a:endParaRPr lang="en-US">
              <a:latin typeface="Calibri"/>
            </a:endParaRPr>
          </a:p>
          <a:p>
            <a:r>
              <a:rPr lang="en-US">
                <a:latin typeface="Calibri"/>
              </a:rPr>
              <a:t>The large joint state space of this many UAVs makes traditional dynamic programming approaches for guaranteeing safety intractable. Even if we were to limit ourselves to pairwise analysis, many pairs of vehicles would need to be considered.</a:t>
            </a:r>
          </a:p>
          <a:p>
            <a:br>
              <a:rPr lang="en-US">
                <a:latin typeface="Calibri"/>
              </a:rPr>
            </a:br>
            <a:endParaRPr lang="en-US">
              <a:latin typeface="Calibri"/>
            </a:endParaRPr>
          </a:p>
          <a:p>
            <a:r>
              <a:rPr lang="en-US">
                <a:latin typeface="Calibri"/>
              </a:rPr>
              <a:t>Putting many of these UAVs into platoons imposes the additional structure that facilitates any kind of scalable analysis.</a:t>
            </a:r>
          </a:p>
        </p:txBody>
      </p:sp>
      <p:sp>
        <p:nvSpPr>
          <p:cNvPr id="4" name="Slide Number Placeholder 3"/>
          <p:cNvSpPr>
            <a:spLocks noGrp="1"/>
          </p:cNvSpPr>
          <p:nvPr>
            <p:ph type="sldNum" sz="quarter" idx="10"/>
          </p:nvPr>
        </p:nvSpPr>
        <p:spPr/>
        <p:txBody>
          <a:bodyPr/>
          <a:lstStyle/>
          <a:p>
            <a:fld id="{E6CF3B31-9C46-4E51-A0B9-C91999A5EE75}" type="slidenum">
              <a:rPr lang="en-US" smtClean="0"/>
              <a:t>3</a:t>
            </a:fld>
            <a:endParaRPr lang="en-US"/>
          </a:p>
        </p:txBody>
      </p:sp>
    </p:spTree>
    <p:extLst>
      <p:ext uri="{BB962C8B-B14F-4D97-AF65-F5344CB8AC3E}">
        <p14:creationId xmlns:p14="http://schemas.microsoft.com/office/powerpoint/2010/main" val="270814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goals of this presentation is to briefly introduce ideas of air highway placement, platooning, and using reachability analysis in the context of platooning. We will finish the presentation with simulations.</a:t>
            </a:r>
          </a:p>
        </p:txBody>
      </p:sp>
      <p:sp>
        <p:nvSpPr>
          <p:cNvPr id="4" name="Slide Number Placeholder 3"/>
          <p:cNvSpPr>
            <a:spLocks noGrp="1"/>
          </p:cNvSpPr>
          <p:nvPr>
            <p:ph type="sldNum" sz="quarter" idx="10"/>
          </p:nvPr>
        </p:nvSpPr>
        <p:spPr/>
        <p:txBody>
          <a:bodyPr/>
          <a:lstStyle/>
          <a:p>
            <a:fld id="{E6CF3B31-9C46-4E51-A0B9-C91999A5EE75}" type="slidenum">
              <a:rPr lang="en-US" smtClean="0"/>
              <a:t>5</a:t>
            </a:fld>
            <a:endParaRPr lang="en-US"/>
          </a:p>
        </p:txBody>
      </p:sp>
    </p:spTree>
    <p:extLst>
      <p:ext uri="{BB962C8B-B14F-4D97-AF65-F5344CB8AC3E}">
        <p14:creationId xmlns:p14="http://schemas.microsoft.com/office/powerpoint/2010/main" val="253916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Let's start with air highway placement</a:t>
            </a:r>
          </a:p>
        </p:txBody>
      </p:sp>
      <p:sp>
        <p:nvSpPr>
          <p:cNvPr id="4" name="Slide Number Placeholder 3"/>
          <p:cNvSpPr>
            <a:spLocks noGrp="1"/>
          </p:cNvSpPr>
          <p:nvPr>
            <p:ph type="sldNum" sz="quarter" idx="10"/>
          </p:nvPr>
        </p:nvSpPr>
        <p:spPr/>
        <p:txBody>
          <a:bodyPr/>
          <a:lstStyle/>
          <a:p>
            <a:fld id="{E6CF3B31-9C46-4E51-A0B9-C91999A5EE75}" type="slidenum">
              <a:rPr lang="en-US" smtClean="0"/>
              <a:t>6</a:t>
            </a:fld>
            <a:endParaRPr lang="en-US"/>
          </a:p>
        </p:txBody>
      </p:sp>
    </p:spTree>
    <p:extLst>
      <p:ext uri="{BB962C8B-B14F-4D97-AF65-F5344CB8AC3E}">
        <p14:creationId xmlns:p14="http://schemas.microsoft.com/office/powerpoint/2010/main" val="106083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Air highways should not only connect destinations to origins, but also minimize some cost such as accidents, fuel, and and so on. In order to incorporate these costs, we used the fast marching method for air highway placement</a:t>
            </a:r>
          </a:p>
        </p:txBody>
      </p:sp>
      <p:sp>
        <p:nvSpPr>
          <p:cNvPr id="4" name="Slide Number Placeholder 3"/>
          <p:cNvSpPr>
            <a:spLocks noGrp="1"/>
          </p:cNvSpPr>
          <p:nvPr>
            <p:ph type="sldNum" sz="quarter" idx="10"/>
          </p:nvPr>
        </p:nvSpPr>
        <p:spPr/>
        <p:txBody>
          <a:bodyPr/>
          <a:lstStyle/>
          <a:p>
            <a:fld id="{E6CF3B31-9C46-4E51-A0B9-C91999A5EE75}" type="slidenum">
              <a:rPr lang="en-US" smtClean="0"/>
              <a:t>8</a:t>
            </a:fld>
            <a:endParaRPr lang="en-US"/>
          </a:p>
        </p:txBody>
      </p:sp>
    </p:spTree>
    <p:extLst>
      <p:ext uri="{BB962C8B-B14F-4D97-AF65-F5344CB8AC3E}">
        <p14:creationId xmlns:p14="http://schemas.microsoft.com/office/powerpoint/2010/main" val="658808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The red paths we saw were actually a continuous sequence of points.</a:t>
            </a:r>
          </a:p>
        </p:txBody>
      </p:sp>
      <p:sp>
        <p:nvSpPr>
          <p:cNvPr id="4" name="Slide Number Placeholder 3"/>
          <p:cNvSpPr>
            <a:spLocks noGrp="1"/>
          </p:cNvSpPr>
          <p:nvPr>
            <p:ph type="sldNum" sz="quarter" idx="10"/>
          </p:nvPr>
        </p:nvSpPr>
        <p:spPr/>
        <p:txBody>
          <a:bodyPr/>
          <a:lstStyle/>
          <a:p>
            <a:fld id="{E6CF3B31-9C46-4E51-A0B9-C91999A5EE75}" type="slidenum">
              <a:rPr lang="en-US" smtClean="0"/>
              <a:t>9</a:t>
            </a:fld>
            <a:endParaRPr lang="en-US"/>
          </a:p>
        </p:txBody>
      </p:sp>
    </p:spTree>
    <p:extLst>
      <p:ext uri="{BB962C8B-B14F-4D97-AF65-F5344CB8AC3E}">
        <p14:creationId xmlns:p14="http://schemas.microsoft.com/office/powerpoint/2010/main" val="2019171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We consider an air highway to be a path inside a pre-defined altitude range. UAV platoons would travel on air highways to move from an origin to a destination </a:t>
            </a:r>
          </a:p>
        </p:txBody>
      </p:sp>
      <p:sp>
        <p:nvSpPr>
          <p:cNvPr id="4" name="Slide Number Placeholder 3"/>
          <p:cNvSpPr>
            <a:spLocks noGrp="1"/>
          </p:cNvSpPr>
          <p:nvPr>
            <p:ph type="sldNum" sz="quarter" idx="10"/>
          </p:nvPr>
        </p:nvSpPr>
        <p:spPr/>
        <p:txBody>
          <a:bodyPr/>
          <a:lstStyle/>
          <a:p>
            <a:fld id="{E6CF3B31-9C46-4E51-A0B9-C91999A5EE75}" type="slidenum">
              <a:rPr lang="en-US" smtClean="0"/>
              <a:t>10</a:t>
            </a:fld>
            <a:endParaRPr lang="en-US"/>
          </a:p>
        </p:txBody>
      </p:sp>
    </p:spTree>
    <p:extLst>
      <p:ext uri="{BB962C8B-B14F-4D97-AF65-F5344CB8AC3E}">
        <p14:creationId xmlns:p14="http://schemas.microsoft.com/office/powerpoint/2010/main" val="2929231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Next, we'll discuss the concept of platooning</a:t>
            </a:r>
          </a:p>
        </p:txBody>
      </p:sp>
      <p:sp>
        <p:nvSpPr>
          <p:cNvPr id="4" name="Slide Number Placeholder 3"/>
          <p:cNvSpPr>
            <a:spLocks noGrp="1"/>
          </p:cNvSpPr>
          <p:nvPr>
            <p:ph type="sldNum" sz="quarter" idx="10"/>
          </p:nvPr>
        </p:nvSpPr>
        <p:spPr/>
        <p:txBody>
          <a:bodyPr/>
          <a:lstStyle/>
          <a:p>
            <a:fld id="{E6CF3B31-9C46-4E51-A0B9-C91999A5EE75}" type="slidenum">
              <a:rPr lang="en-US" smtClean="0"/>
              <a:t>11</a:t>
            </a:fld>
            <a:endParaRPr lang="en-US"/>
          </a:p>
        </p:txBody>
      </p:sp>
    </p:spTree>
    <p:extLst>
      <p:ext uri="{BB962C8B-B14F-4D97-AF65-F5344CB8AC3E}">
        <p14:creationId xmlns:p14="http://schemas.microsoft.com/office/powerpoint/2010/main" val="1414153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16/11/05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159555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16/11/05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98126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16/11/05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41446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DA0B3-B08D-44D9-A5C8-72D55B6566A5}" type="datetimeFigureOut">
              <a:rPr lang="en-US" smtClean="0"/>
              <a:t>16/11/05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2981372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4DA0B3-B08D-44D9-A5C8-72D55B6566A5}" type="datetimeFigureOut">
              <a:rPr lang="en-US" smtClean="0"/>
              <a:t>16/11/05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657024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4DA0B3-B08D-44D9-A5C8-72D55B6566A5}" type="datetimeFigureOut">
              <a:rPr lang="en-US" smtClean="0"/>
              <a:t>16/11/05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532746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4DA0B3-B08D-44D9-A5C8-72D55B6566A5}" type="datetimeFigureOut">
              <a:rPr lang="en-US" smtClean="0"/>
              <a:t>16/11/05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78494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4DA0B3-B08D-44D9-A5C8-72D55B6566A5}" type="datetimeFigureOut">
              <a:rPr lang="en-US" smtClean="0"/>
              <a:t>16/11/05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70720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DA0B3-B08D-44D9-A5C8-72D55B6566A5}" type="datetimeFigureOut">
              <a:rPr lang="en-US" smtClean="0"/>
              <a:t>16/11/05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115580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4DA0B3-B08D-44D9-A5C8-72D55B6566A5}" type="datetimeFigureOut">
              <a:rPr lang="en-US" smtClean="0"/>
              <a:t>16/11/05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2754756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4DA0B3-B08D-44D9-A5C8-72D55B6566A5}" type="datetimeFigureOut">
              <a:rPr lang="en-US" smtClean="0"/>
              <a:t>16/11/05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EB84BA-B64F-44F8-A161-5CDB63FC0E7D}" type="slidenum">
              <a:rPr lang="en-US" smtClean="0"/>
              <a:t>‹#›</a:t>
            </a:fld>
            <a:endParaRPr lang="en-US"/>
          </a:p>
        </p:txBody>
      </p:sp>
    </p:spTree>
    <p:extLst>
      <p:ext uri="{BB962C8B-B14F-4D97-AF65-F5344CB8AC3E}">
        <p14:creationId xmlns:p14="http://schemas.microsoft.com/office/powerpoint/2010/main" val="3069814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DA0B3-B08D-44D9-A5C8-72D55B6566A5}" type="datetimeFigureOut">
              <a:rPr lang="en-US" smtClean="0"/>
              <a:t>16/11/05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EB84BA-B64F-44F8-A161-5CDB63FC0E7D}" type="slidenum">
              <a:rPr lang="en-US" smtClean="0"/>
              <a:t>‹#›</a:t>
            </a:fld>
            <a:endParaRPr lang="en-US"/>
          </a:p>
        </p:txBody>
      </p:sp>
    </p:spTree>
    <p:extLst>
      <p:ext uri="{BB962C8B-B14F-4D97-AF65-F5344CB8AC3E}">
        <p14:creationId xmlns:p14="http://schemas.microsoft.com/office/powerpoint/2010/main" val="2793755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0.png"/><Relationship Id="rId4" Type="http://schemas.openxmlformats.org/officeDocument/2006/relationships/image" Target="../media/image1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Safe Platooning of Unmanned Aerial Vehicles via Reachability</a:t>
            </a:r>
          </a:p>
        </p:txBody>
      </p:sp>
      <p:sp>
        <p:nvSpPr>
          <p:cNvPr id="3" name="Subtitle 2"/>
          <p:cNvSpPr>
            <a:spLocks noGrp="1"/>
          </p:cNvSpPr>
          <p:nvPr>
            <p:ph type="subTitle" idx="1"/>
          </p:nvPr>
        </p:nvSpPr>
        <p:spPr>
          <a:xfrm>
            <a:off x="821724" y="3676179"/>
            <a:ext cx="7500551" cy="1655762"/>
          </a:xfrm>
        </p:spPr>
        <p:txBody>
          <a:bodyPr>
            <a:normAutofit lnSpcReduction="10000"/>
          </a:bodyPr>
          <a:lstStyle/>
          <a:p>
            <a:r>
              <a:rPr lang="en-US" dirty="0"/>
              <a:t>Mo Chen,</a:t>
            </a:r>
          </a:p>
          <a:p>
            <a:r>
              <a:rPr lang="en-US" dirty="0" err="1"/>
              <a:t>Qie</a:t>
            </a:r>
            <a:r>
              <a:rPr lang="en-US" dirty="0"/>
              <a:t> Hu, Casey </a:t>
            </a:r>
            <a:r>
              <a:rPr lang="en-US" dirty="0" err="1"/>
              <a:t>Mackin</a:t>
            </a:r>
            <a:r>
              <a:rPr lang="en-US" dirty="0"/>
              <a:t>, Jaime </a:t>
            </a:r>
            <a:r>
              <a:rPr lang="en-US" dirty="0" err="1"/>
              <a:t>Fisac</a:t>
            </a:r>
            <a:r>
              <a:rPr lang="en-US" dirty="0"/>
              <a:t>, Claire Tomlin</a:t>
            </a:r>
          </a:p>
          <a:p>
            <a:r>
              <a:rPr lang="en-US" dirty="0"/>
              <a:t>Friday, January 15, 2016</a:t>
            </a:r>
          </a:p>
          <a:p>
            <a:r>
              <a:rPr lang="en-US" dirty="0"/>
              <a:t>Swarm Lab Winter Retreat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1170117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Air Highways</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a:t>Straight-line paths inside a pre-defined altitude range</a:t>
            </a:r>
            <a:endParaRPr lang="en-US" dirty="0"/>
          </a:p>
          <a:p>
            <a:endParaRPr lang="en-US" dirty="0"/>
          </a:p>
          <a:p>
            <a:r>
              <a:rPr lang="en-US" dirty="0"/>
              <a:t>Connects destinations and origins</a:t>
            </a:r>
          </a:p>
          <a:p>
            <a:endParaRPr lang="en-US" dirty="0"/>
          </a:p>
          <a:p>
            <a:r>
              <a:rPr lang="en-US"/>
              <a:t>Platoons travel on air highways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95290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highways</a:t>
            </a:r>
          </a:p>
          <a:p>
            <a:endParaRPr lang="en-US" dirty="0"/>
          </a:p>
          <a:p>
            <a:r>
              <a:rPr lang="en-US" b="1" dirty="0"/>
              <a:t>Platooning</a:t>
            </a:r>
          </a:p>
          <a:p>
            <a:pPr lvl="1"/>
            <a:r>
              <a:rPr lang="en-US" b="1"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18634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Platoons</a:t>
            </a:r>
          </a:p>
        </p:txBody>
      </p:sp>
      <p:sp>
        <p:nvSpPr>
          <p:cNvPr id="3" name="Content Placeholder 2"/>
          <p:cNvSpPr>
            <a:spLocks noGrp="1"/>
          </p:cNvSpPr>
          <p:nvPr>
            <p:ph idx="1"/>
          </p:nvPr>
        </p:nvSpPr>
        <p:spPr/>
        <p:txBody>
          <a:bodyPr/>
          <a:lstStyle/>
          <a:p>
            <a:r>
              <a:rPr lang="en-US" dirty="0"/>
              <a:t>Vehicles traveling in a single-file formation</a:t>
            </a:r>
          </a:p>
          <a:p>
            <a:endParaRPr lang="en-US" dirty="0"/>
          </a:p>
          <a:p>
            <a:r>
              <a:rPr lang="en-US" dirty="0"/>
              <a:t>Leader follows the highway</a:t>
            </a:r>
          </a:p>
          <a:p>
            <a:endParaRPr lang="en-US" dirty="0"/>
          </a:p>
          <a:p>
            <a:r>
              <a:rPr lang="en-US" dirty="0"/>
              <a:t>Followers use simple feedback control to stay in formation</a:t>
            </a:r>
          </a:p>
          <a:p>
            <a:endParaRPr lang="en-US" dirty="0"/>
          </a:p>
          <a:p>
            <a:r>
              <a:rPr lang="en-US" dirty="0"/>
              <a:t>Simple control laws are used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011392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Vehicle modes</a:t>
            </a:r>
          </a:p>
        </p:txBody>
      </p:sp>
      <p:sp>
        <p:nvSpPr>
          <p:cNvPr id="30" name="TextBox 29"/>
          <p:cNvSpPr txBox="1"/>
          <p:nvPr/>
        </p:nvSpPr>
        <p:spPr>
          <a:xfrm>
            <a:off x="796354" y="3649332"/>
            <a:ext cx="2283288"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96397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Vehicle modes</a:t>
            </a:r>
          </a:p>
        </p:txBody>
      </p:sp>
      <p:grpSp>
        <p:nvGrpSpPr>
          <p:cNvPr id="4" name="Group 3"/>
          <p:cNvGrpSpPr/>
          <p:nvPr/>
        </p:nvGrpSpPr>
        <p:grpSpPr>
          <a:xfrm>
            <a:off x="796354" y="1925333"/>
            <a:ext cx="4693437" cy="2979096"/>
            <a:chOff x="796354" y="1925333"/>
            <a:chExt cx="4693437" cy="2979096"/>
          </a:xfrm>
        </p:grpSpPr>
        <p:sp>
          <p:nvSpPr>
            <p:cNvPr id="30" name="TextBox 29"/>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31" name="TextBox 30"/>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pPr marL="285750" indent="-285750">
                <a:buFont typeface="Arial" panose="020B0604020202020204" pitchFamily="34" charset="0"/>
                <a:buChar char="•"/>
              </a:pPr>
              <a:r>
                <a:rPr lang="en-US" sz="1200" dirty="0"/>
                <a:t>Leader of platoon</a:t>
              </a:r>
            </a:p>
          </p:txBody>
        </p:sp>
        <p:cxnSp>
          <p:nvCxnSpPr>
            <p:cNvPr id="34" name="Curved Connector 33"/>
            <p:cNvCxnSpPr>
              <a:stCxn id="30" idx="7"/>
              <a:endCxn id="31" idx="2"/>
            </p:cNvCxnSpPr>
            <p:nvPr/>
          </p:nvCxnSpPr>
          <p:spPr>
            <a:xfrm rot="5400000" flipH="1" flipV="1">
              <a:off x="2362301" y="3162307"/>
              <a:ext cx="1053793"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613404" y="2136179"/>
              <a:ext cx="1091902" cy="276999"/>
            </a:xfrm>
            <a:prstGeom prst="rect">
              <a:avLst/>
            </a:prstGeom>
            <a:noFill/>
          </p:spPr>
          <p:txBody>
            <a:bodyPr wrap="none" rtlCol="0">
              <a:spAutoFit/>
            </a:bodyPr>
            <a:lstStyle/>
            <a:p>
              <a:r>
                <a:rPr lang="en-US" sz="1200" dirty="0"/>
                <a:t>Leave highway</a:t>
              </a:r>
            </a:p>
          </p:txBody>
        </p:sp>
        <p:sp>
          <p:nvSpPr>
            <p:cNvPr id="36" name="TextBox 35"/>
            <p:cNvSpPr txBox="1"/>
            <p:nvPr/>
          </p:nvSpPr>
          <p:spPr>
            <a:xfrm>
              <a:off x="2731768" y="3260690"/>
              <a:ext cx="1211754" cy="461665"/>
            </a:xfrm>
            <a:prstGeom prst="rect">
              <a:avLst/>
            </a:prstGeom>
            <a:noFill/>
          </p:spPr>
          <p:txBody>
            <a:bodyPr wrap="square" rtlCol="0">
              <a:spAutoFit/>
            </a:bodyPr>
            <a:lstStyle/>
            <a:p>
              <a:r>
                <a:rPr lang="en-US" sz="1200" dirty="0"/>
                <a:t>Merge onto highway</a:t>
              </a:r>
            </a:p>
          </p:txBody>
        </p:sp>
        <p:cxnSp>
          <p:nvCxnSpPr>
            <p:cNvPr id="38" name="Curved Connector 37"/>
            <p:cNvCxnSpPr>
              <a:stCxn id="31" idx="1"/>
              <a:endCxn id="30" idx="0"/>
            </p:cNvCxnSpPr>
            <p:nvPr/>
          </p:nvCxnSpPr>
          <p:spPr>
            <a:xfrm rot="16200000" flipH="1" flipV="1">
              <a:off x="2087698" y="2369519"/>
              <a:ext cx="1130114" cy="1429512"/>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8" name="Curved Connector 47"/>
            <p:cNvCxnSpPr>
              <a:stCxn id="31" idx="0"/>
              <a:endCxn id="31" idx="7"/>
            </p:cNvCxnSpPr>
            <p:nvPr/>
          </p:nvCxnSpPr>
          <p:spPr>
            <a:xfrm rot="16200000" flipH="1">
              <a:off x="4524534" y="2061712"/>
              <a:ext cx="107748" cy="807264"/>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920030" y="1925333"/>
              <a:ext cx="1569761" cy="283874"/>
            </a:xfrm>
            <a:prstGeom prst="rect">
              <a:avLst/>
            </a:prstGeom>
            <a:noFill/>
          </p:spPr>
          <p:txBody>
            <a:bodyPr wrap="square" rtlCol="0">
              <a:spAutoFit/>
            </a:bodyPr>
            <a:lstStyle/>
            <a:p>
              <a:r>
                <a:rPr lang="en-US" sz="1200" dirty="0"/>
                <a:t>Follow highway</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95004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Vehicle modes</a:t>
            </a:r>
          </a:p>
        </p:txBody>
      </p:sp>
      <p:grpSp>
        <p:nvGrpSpPr>
          <p:cNvPr id="2" name="Group 1"/>
          <p:cNvGrpSpPr/>
          <p:nvPr/>
        </p:nvGrpSpPr>
        <p:grpSpPr>
          <a:xfrm>
            <a:off x="796354" y="1925333"/>
            <a:ext cx="7768938" cy="2979096"/>
            <a:chOff x="796354" y="1925333"/>
            <a:chExt cx="7768938" cy="2979096"/>
          </a:xfrm>
        </p:grpSpPr>
        <p:sp>
          <p:nvSpPr>
            <p:cNvPr id="30" name="TextBox 29"/>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31" name="TextBox 30"/>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pPr marL="285750" indent="-285750">
                <a:buFont typeface="Arial" panose="020B0604020202020204" pitchFamily="34" charset="0"/>
                <a:buChar char="•"/>
              </a:pPr>
              <a:r>
                <a:rPr lang="en-US" sz="1200" dirty="0"/>
                <a:t>Leader of platoon</a:t>
              </a:r>
            </a:p>
          </p:txBody>
        </p:sp>
        <p:sp>
          <p:nvSpPr>
            <p:cNvPr id="32" name="TextBox 31"/>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pPr marL="285750" indent="-285750">
                <a:buFont typeface="Arial" panose="020B0604020202020204" pitchFamily="34" charset="0"/>
                <a:buChar char="•"/>
              </a:pPr>
              <a:r>
                <a:rPr lang="en-US" sz="1200" dirty="0"/>
                <a:t>Member of platoon</a:t>
              </a:r>
            </a:p>
          </p:txBody>
        </p:sp>
        <p:cxnSp>
          <p:nvCxnSpPr>
            <p:cNvPr id="34" name="Curved Connector 33"/>
            <p:cNvCxnSpPr>
              <a:stCxn id="30" idx="7"/>
              <a:endCxn id="31" idx="2"/>
            </p:cNvCxnSpPr>
            <p:nvPr/>
          </p:nvCxnSpPr>
          <p:spPr>
            <a:xfrm rot="5400000" flipH="1" flipV="1">
              <a:off x="2362301" y="3162307"/>
              <a:ext cx="1053793"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613404" y="2136179"/>
              <a:ext cx="1091902" cy="276999"/>
            </a:xfrm>
            <a:prstGeom prst="rect">
              <a:avLst/>
            </a:prstGeom>
            <a:noFill/>
          </p:spPr>
          <p:txBody>
            <a:bodyPr wrap="none" rtlCol="0">
              <a:spAutoFit/>
            </a:bodyPr>
            <a:lstStyle/>
            <a:p>
              <a:r>
                <a:rPr lang="en-US" sz="1200" dirty="0"/>
                <a:t>Leave highway</a:t>
              </a:r>
            </a:p>
          </p:txBody>
        </p:sp>
        <p:sp>
          <p:nvSpPr>
            <p:cNvPr id="36" name="TextBox 35"/>
            <p:cNvSpPr txBox="1"/>
            <p:nvPr/>
          </p:nvSpPr>
          <p:spPr>
            <a:xfrm>
              <a:off x="2731768" y="3260690"/>
              <a:ext cx="1211754" cy="461665"/>
            </a:xfrm>
            <a:prstGeom prst="rect">
              <a:avLst/>
            </a:prstGeom>
            <a:noFill/>
          </p:spPr>
          <p:txBody>
            <a:bodyPr wrap="square" rtlCol="0">
              <a:spAutoFit/>
            </a:bodyPr>
            <a:lstStyle/>
            <a:p>
              <a:r>
                <a:rPr lang="en-US" sz="1200" dirty="0"/>
                <a:t>Merge onto highway</a:t>
              </a:r>
            </a:p>
          </p:txBody>
        </p:sp>
        <p:sp>
          <p:nvSpPr>
            <p:cNvPr id="37" name="TextBox 36"/>
            <p:cNvSpPr txBox="1"/>
            <p:nvPr/>
          </p:nvSpPr>
          <p:spPr>
            <a:xfrm>
              <a:off x="6226656" y="2487589"/>
              <a:ext cx="924767" cy="461665"/>
            </a:xfrm>
            <a:prstGeom prst="rect">
              <a:avLst/>
            </a:prstGeom>
            <a:noFill/>
          </p:spPr>
          <p:txBody>
            <a:bodyPr wrap="square" rtlCol="0">
              <a:spAutoFit/>
            </a:bodyPr>
            <a:lstStyle/>
            <a:p>
              <a:r>
                <a:rPr lang="en-US" sz="1200" dirty="0"/>
                <a:t>Create new platoon</a:t>
              </a:r>
            </a:p>
          </p:txBody>
        </p:sp>
        <p:cxnSp>
          <p:nvCxnSpPr>
            <p:cNvPr id="38" name="Curved Connector 37"/>
            <p:cNvCxnSpPr>
              <a:stCxn id="31" idx="1"/>
              <a:endCxn id="30" idx="0"/>
            </p:cNvCxnSpPr>
            <p:nvPr/>
          </p:nvCxnSpPr>
          <p:spPr>
            <a:xfrm rot="16200000" flipH="1" flipV="1">
              <a:off x="2087698" y="2369519"/>
              <a:ext cx="1130114" cy="1429512"/>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Curved Connector 38"/>
            <p:cNvCxnSpPr>
              <a:stCxn id="32" idx="0"/>
              <a:endCxn id="31" idx="6"/>
            </p:cNvCxnSpPr>
            <p:nvPr/>
          </p:nvCxnSpPr>
          <p:spPr>
            <a:xfrm rot="16200000" flipV="1">
              <a:off x="5667998" y="2427766"/>
              <a:ext cx="999236" cy="1702392"/>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0" name="Curved Connector 39"/>
            <p:cNvCxnSpPr>
              <a:stCxn id="31" idx="5"/>
              <a:endCxn id="32" idx="1"/>
            </p:cNvCxnSpPr>
            <p:nvPr/>
          </p:nvCxnSpPr>
          <p:spPr>
            <a:xfrm rot="16200000" flipH="1">
              <a:off x="5154350" y="2867158"/>
              <a:ext cx="884887" cy="122950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1" name="Curved Connector 40"/>
            <p:cNvCxnSpPr>
              <a:stCxn id="30" idx="6"/>
              <a:endCxn id="32" idx="2"/>
            </p:cNvCxnSpPr>
            <p:nvPr/>
          </p:nvCxnSpPr>
          <p:spPr>
            <a:xfrm flipV="1">
              <a:off x="3079643" y="4276291"/>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2" name="Curved Connector 41"/>
            <p:cNvCxnSpPr>
              <a:stCxn id="32" idx="3"/>
              <a:endCxn id="30" idx="5"/>
            </p:cNvCxnSpPr>
            <p:nvPr/>
          </p:nvCxnSpPr>
          <p:spPr>
            <a:xfrm rot="5400000">
              <a:off x="4432206" y="2941283"/>
              <a:ext cx="92398" cy="3466284"/>
            </a:xfrm>
            <a:prstGeom prst="curvedConnector3">
              <a:avLst>
                <a:gd name="adj1" fmla="val 546335"/>
              </a:avLst>
            </a:prstGeom>
            <a:ln>
              <a:tailEnd type="triangle" w="lg" len="lg"/>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4518507" y="3469686"/>
              <a:ext cx="1544571" cy="283874"/>
            </a:xfrm>
            <a:prstGeom prst="rect">
              <a:avLst/>
            </a:prstGeom>
            <a:noFill/>
          </p:spPr>
          <p:txBody>
            <a:bodyPr wrap="square" rtlCol="0">
              <a:spAutoFit/>
            </a:bodyPr>
            <a:lstStyle/>
            <a:p>
              <a:r>
                <a:rPr lang="en-US" sz="1200" dirty="0"/>
                <a:t>Join platoon in front</a:t>
              </a:r>
            </a:p>
          </p:txBody>
        </p:sp>
        <p:sp>
          <p:nvSpPr>
            <p:cNvPr id="47" name="TextBox 46"/>
            <p:cNvSpPr txBox="1"/>
            <p:nvPr/>
          </p:nvSpPr>
          <p:spPr>
            <a:xfrm>
              <a:off x="3221052" y="3963509"/>
              <a:ext cx="948016" cy="276999"/>
            </a:xfrm>
            <a:prstGeom prst="rect">
              <a:avLst/>
            </a:prstGeom>
            <a:noFill/>
          </p:spPr>
          <p:txBody>
            <a:bodyPr wrap="none" rtlCol="0">
              <a:spAutoFit/>
            </a:bodyPr>
            <a:lstStyle/>
            <a:p>
              <a:r>
                <a:rPr lang="en-US" sz="1200" dirty="0"/>
                <a:t>Join platoon</a:t>
              </a:r>
            </a:p>
          </p:txBody>
        </p:sp>
        <p:cxnSp>
          <p:nvCxnSpPr>
            <p:cNvPr id="48" name="Curved Connector 47"/>
            <p:cNvCxnSpPr>
              <a:stCxn id="31" idx="0"/>
              <a:endCxn id="31" idx="7"/>
            </p:cNvCxnSpPr>
            <p:nvPr/>
          </p:nvCxnSpPr>
          <p:spPr>
            <a:xfrm rot="16200000" flipH="1">
              <a:off x="4524534" y="2061712"/>
              <a:ext cx="107748" cy="807264"/>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920030" y="1925333"/>
              <a:ext cx="1569761" cy="283874"/>
            </a:xfrm>
            <a:prstGeom prst="rect">
              <a:avLst/>
            </a:prstGeom>
            <a:noFill/>
          </p:spPr>
          <p:txBody>
            <a:bodyPr wrap="square" rtlCol="0">
              <a:spAutoFit/>
            </a:bodyPr>
            <a:lstStyle/>
            <a:p>
              <a:r>
                <a:rPr lang="en-US" sz="1200" dirty="0"/>
                <a:t>Follow highway</a:t>
              </a:r>
            </a:p>
          </p:txBody>
        </p:sp>
        <p:cxnSp>
          <p:nvCxnSpPr>
            <p:cNvPr id="50" name="Curved Connector 49"/>
            <p:cNvCxnSpPr/>
            <p:nvPr/>
          </p:nvCxnSpPr>
          <p:spPr>
            <a:xfrm rot="16200000" flipH="1">
              <a:off x="7847246" y="3895395"/>
              <a:ext cx="338716" cy="334380"/>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7624611" y="2979562"/>
              <a:ext cx="940681" cy="461665"/>
            </a:xfrm>
            <a:prstGeom prst="rect">
              <a:avLst/>
            </a:prstGeom>
            <a:noFill/>
          </p:spPr>
          <p:txBody>
            <a:bodyPr wrap="square" rtlCol="0">
              <a:spAutoFit/>
            </a:bodyPr>
            <a:lstStyle/>
            <a:p>
              <a:r>
                <a:rPr lang="en-US" sz="1200" dirty="0"/>
                <a:t>Follow platoon</a:t>
              </a:r>
            </a:p>
          </p:txBody>
        </p:sp>
        <p:sp>
          <p:nvSpPr>
            <p:cNvPr id="52" name="TextBox 51"/>
            <p:cNvSpPr txBox="1"/>
            <p:nvPr/>
          </p:nvSpPr>
          <p:spPr>
            <a:xfrm>
              <a:off x="4968496" y="4523019"/>
              <a:ext cx="1091902" cy="276999"/>
            </a:xfrm>
            <a:prstGeom prst="rect">
              <a:avLst/>
            </a:prstGeom>
            <a:noFill/>
          </p:spPr>
          <p:txBody>
            <a:bodyPr wrap="none" rtlCol="0">
              <a:spAutoFit/>
            </a:bodyPr>
            <a:lstStyle/>
            <a:p>
              <a:r>
                <a:rPr lang="en-US" sz="1200" dirty="0"/>
                <a:t>Leave highway</a:t>
              </a:r>
            </a:p>
          </p:txBody>
        </p:sp>
      </p:gr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272208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Vehicle modes</a:t>
            </a:r>
          </a:p>
        </p:txBody>
      </p:sp>
      <p:grpSp>
        <p:nvGrpSpPr>
          <p:cNvPr id="29" name="Group 28"/>
          <p:cNvGrpSpPr/>
          <p:nvPr/>
        </p:nvGrpSpPr>
        <p:grpSpPr>
          <a:xfrm>
            <a:off x="796354" y="1925333"/>
            <a:ext cx="7768938" cy="4228392"/>
            <a:chOff x="0" y="2099177"/>
            <a:chExt cx="12445057" cy="7920773"/>
          </a:xfrm>
        </p:grpSpPr>
        <p:sp>
          <p:nvSpPr>
            <p:cNvPr id="30" name="TextBox 29"/>
            <p:cNvSpPr txBox="1"/>
            <p:nvPr/>
          </p:nvSpPr>
          <p:spPr>
            <a:xfrm>
              <a:off x="0" y="5328633"/>
              <a:ext cx="3657599" cy="235109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31" name="TextBox 30"/>
            <p:cNvSpPr txBox="1"/>
            <p:nvPr/>
          </p:nvSpPr>
          <p:spPr>
            <a:xfrm>
              <a:off x="3583092" y="3009826"/>
              <a:ext cx="3657599" cy="137822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pPr marL="285750" indent="-285750">
                <a:buFont typeface="Arial" panose="020B0604020202020204" pitchFamily="34" charset="0"/>
                <a:buChar char="•"/>
              </a:pPr>
              <a:r>
                <a:rPr lang="en-US" sz="1200" dirty="0"/>
                <a:t>Leader of platoon</a:t>
              </a:r>
            </a:p>
          </p:txBody>
        </p:sp>
        <p:sp>
          <p:nvSpPr>
            <p:cNvPr id="32" name="TextBox 31"/>
            <p:cNvSpPr txBox="1"/>
            <p:nvPr/>
          </p:nvSpPr>
          <p:spPr>
            <a:xfrm>
              <a:off x="8138951" y="5570744"/>
              <a:ext cx="3657599" cy="1864659"/>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pPr marL="285750" indent="-285750">
                <a:buFont typeface="Arial" panose="020B0604020202020204" pitchFamily="34" charset="0"/>
                <a:buChar char="•"/>
              </a:pPr>
              <a:r>
                <a:rPr lang="en-US" sz="1200" dirty="0"/>
                <a:t>Member of platoon</a:t>
              </a:r>
            </a:p>
          </p:txBody>
        </p:sp>
        <p:sp>
          <p:nvSpPr>
            <p:cNvPr id="33" name="TextBox 32"/>
            <p:cNvSpPr txBox="1"/>
            <p:nvPr/>
          </p:nvSpPr>
          <p:spPr>
            <a:xfrm>
              <a:off x="4108061" y="8155290"/>
              <a:ext cx="3657599" cy="186466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rgbClr val="FF0000"/>
                  </a:solidFill>
                </a:rPr>
                <a:t>Faulty</a:t>
              </a:r>
              <a:endParaRPr lang="en-US" sz="1200" dirty="0">
                <a:solidFill>
                  <a:srgbClr val="FF0000"/>
                </a:solidFill>
              </a:endParaRPr>
            </a:p>
            <a:p>
              <a:pPr marL="285750" indent="-285750">
                <a:buFont typeface="Arial" panose="020B0604020202020204" pitchFamily="34" charset="0"/>
                <a:buChar char="•"/>
              </a:pPr>
              <a:r>
                <a:rPr lang="en-US" sz="1200" b="0" i="0" dirty="0">
                  <a:solidFill>
                    <a:srgbClr val="FF0000"/>
                  </a:solidFill>
                  <a:latin typeface="+mj-lt"/>
                </a:rPr>
                <a:t>Descends after 2 seconds</a:t>
              </a:r>
              <a:endParaRPr lang="en-US" sz="1200" dirty="0">
                <a:solidFill>
                  <a:srgbClr val="FF0000"/>
                </a:solidFill>
              </a:endParaRPr>
            </a:p>
          </p:txBody>
        </p:sp>
        <p:cxnSp>
          <p:nvCxnSpPr>
            <p:cNvPr id="34" name="Curved Connector 33"/>
            <p:cNvCxnSpPr>
              <a:stCxn id="30" idx="7"/>
              <a:endCxn id="31" idx="2"/>
            </p:cNvCxnSpPr>
            <p:nvPr/>
          </p:nvCxnSpPr>
          <p:spPr>
            <a:xfrm rot="5400000" flipH="1" flipV="1">
              <a:off x="2365524" y="4455375"/>
              <a:ext cx="1974002" cy="46113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308832" y="2494141"/>
              <a:ext cx="1749117" cy="518884"/>
            </a:xfrm>
            <a:prstGeom prst="rect">
              <a:avLst/>
            </a:prstGeom>
            <a:noFill/>
          </p:spPr>
          <p:txBody>
            <a:bodyPr wrap="none" rtlCol="0">
              <a:spAutoFit/>
            </a:bodyPr>
            <a:lstStyle/>
            <a:p>
              <a:r>
                <a:rPr lang="en-US" sz="1200" dirty="0"/>
                <a:t>Leave highway</a:t>
              </a:r>
            </a:p>
          </p:txBody>
        </p:sp>
        <p:sp>
          <p:nvSpPr>
            <p:cNvPr id="36" name="TextBox 35"/>
            <p:cNvSpPr txBox="1"/>
            <p:nvPr/>
          </p:nvSpPr>
          <p:spPr>
            <a:xfrm>
              <a:off x="3100338" y="4600615"/>
              <a:ext cx="1941108" cy="864807"/>
            </a:xfrm>
            <a:prstGeom prst="rect">
              <a:avLst/>
            </a:prstGeom>
            <a:noFill/>
          </p:spPr>
          <p:txBody>
            <a:bodyPr wrap="square" rtlCol="0">
              <a:spAutoFit/>
            </a:bodyPr>
            <a:lstStyle/>
            <a:p>
              <a:r>
                <a:rPr lang="en-US" sz="1200" dirty="0"/>
                <a:t>Merge onto highway</a:t>
              </a:r>
            </a:p>
          </p:txBody>
        </p:sp>
        <p:sp>
          <p:nvSpPr>
            <p:cNvPr id="37" name="TextBox 36"/>
            <p:cNvSpPr txBox="1"/>
            <p:nvPr/>
          </p:nvSpPr>
          <p:spPr>
            <a:xfrm>
              <a:off x="8698797" y="3152415"/>
              <a:ext cx="1481384" cy="864807"/>
            </a:xfrm>
            <a:prstGeom prst="rect">
              <a:avLst/>
            </a:prstGeom>
            <a:noFill/>
          </p:spPr>
          <p:txBody>
            <a:bodyPr wrap="square" rtlCol="0">
              <a:spAutoFit/>
            </a:bodyPr>
            <a:lstStyle/>
            <a:p>
              <a:r>
                <a:rPr lang="en-US" sz="1200" dirty="0"/>
                <a:t>Create new platoon</a:t>
              </a:r>
            </a:p>
          </p:txBody>
        </p:sp>
        <p:cxnSp>
          <p:nvCxnSpPr>
            <p:cNvPr id="38" name="Curved Connector 37"/>
            <p:cNvCxnSpPr>
              <a:stCxn id="31" idx="1"/>
              <a:endCxn id="30" idx="0"/>
            </p:cNvCxnSpPr>
            <p:nvPr/>
          </p:nvCxnSpPr>
          <p:spPr>
            <a:xfrm rot="16200000" flipH="1" flipV="1">
              <a:off x="1915283" y="3125181"/>
              <a:ext cx="2116969" cy="2289934"/>
            </a:xfrm>
            <a:prstGeom prst="curvedConnector3">
              <a:avLst>
                <a:gd name="adj1" fmla="val -2976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39" name="Curved Connector 38"/>
            <p:cNvCxnSpPr>
              <a:stCxn id="32" idx="0"/>
              <a:endCxn id="31" idx="6"/>
            </p:cNvCxnSpPr>
            <p:nvPr/>
          </p:nvCxnSpPr>
          <p:spPr>
            <a:xfrm rot="16200000" flipV="1">
              <a:off x="7668319" y="3271312"/>
              <a:ext cx="1871804" cy="2727061"/>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0" name="Curved Connector 39"/>
            <p:cNvCxnSpPr>
              <a:stCxn id="31" idx="5"/>
              <a:endCxn id="32" idx="1"/>
            </p:cNvCxnSpPr>
            <p:nvPr/>
          </p:nvCxnSpPr>
          <p:spPr>
            <a:xfrm rot="16200000" flipH="1">
              <a:off x="6861020" y="4030241"/>
              <a:ext cx="1657601" cy="196954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1" name="Curved Connector 40"/>
            <p:cNvCxnSpPr>
              <a:stCxn id="30" idx="6"/>
              <a:endCxn id="32" idx="2"/>
            </p:cNvCxnSpPr>
            <p:nvPr/>
          </p:nvCxnSpPr>
          <p:spPr>
            <a:xfrm flipV="1">
              <a:off x="3657599" y="6503074"/>
              <a:ext cx="4481352" cy="1105"/>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2" name="Curved Connector 41"/>
            <p:cNvCxnSpPr>
              <a:stCxn id="32" idx="3"/>
              <a:endCxn id="30" idx="5"/>
            </p:cNvCxnSpPr>
            <p:nvPr/>
          </p:nvCxnSpPr>
          <p:spPr>
            <a:xfrm rot="5400000">
              <a:off x="5811734" y="4472554"/>
              <a:ext cx="173083" cy="5552638"/>
            </a:xfrm>
            <a:prstGeom prst="curvedConnector3">
              <a:avLst>
                <a:gd name="adj1" fmla="val 546335"/>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43" name="Curved Connector 42"/>
            <p:cNvCxnSpPr>
              <a:stCxn id="31" idx="4"/>
              <a:endCxn id="33" idx="0"/>
            </p:cNvCxnSpPr>
            <p:nvPr/>
          </p:nvCxnSpPr>
          <p:spPr>
            <a:xfrm rot="16200000" flipH="1">
              <a:off x="3790758" y="6009186"/>
              <a:ext cx="3767237" cy="524970"/>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4" name="Curved Connector 43"/>
            <p:cNvCxnSpPr>
              <a:stCxn id="32" idx="4"/>
              <a:endCxn id="33" idx="6"/>
            </p:cNvCxnSpPr>
            <p:nvPr/>
          </p:nvCxnSpPr>
          <p:spPr>
            <a:xfrm rot="5400000">
              <a:off x="8040599" y="7160468"/>
              <a:ext cx="1652216" cy="220209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45" name="Curved Connector 44"/>
            <p:cNvCxnSpPr>
              <a:stCxn id="30" idx="4"/>
              <a:endCxn id="33" idx="2"/>
            </p:cNvCxnSpPr>
            <p:nvPr/>
          </p:nvCxnSpPr>
          <p:spPr>
            <a:xfrm rot="16200000" flipH="1">
              <a:off x="2264483" y="7244040"/>
              <a:ext cx="1407896" cy="227926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962515" y="4992113"/>
              <a:ext cx="2474248" cy="531762"/>
            </a:xfrm>
            <a:prstGeom prst="rect">
              <a:avLst/>
            </a:prstGeom>
            <a:noFill/>
          </p:spPr>
          <p:txBody>
            <a:bodyPr wrap="square" rtlCol="0">
              <a:spAutoFit/>
            </a:bodyPr>
            <a:lstStyle/>
            <a:p>
              <a:r>
                <a:rPr lang="en-US" sz="1200" dirty="0"/>
                <a:t>Join platoon in front</a:t>
              </a:r>
            </a:p>
          </p:txBody>
        </p:sp>
        <p:sp>
          <p:nvSpPr>
            <p:cNvPr id="47" name="TextBox 46"/>
            <p:cNvSpPr txBox="1"/>
            <p:nvPr/>
          </p:nvSpPr>
          <p:spPr>
            <a:xfrm>
              <a:off x="3884122" y="5917160"/>
              <a:ext cx="1518626" cy="518884"/>
            </a:xfrm>
            <a:prstGeom prst="rect">
              <a:avLst/>
            </a:prstGeom>
            <a:noFill/>
          </p:spPr>
          <p:txBody>
            <a:bodyPr wrap="none" rtlCol="0">
              <a:spAutoFit/>
            </a:bodyPr>
            <a:lstStyle/>
            <a:p>
              <a:r>
                <a:rPr lang="en-US" sz="1200" dirty="0"/>
                <a:t>Join platoon</a:t>
              </a:r>
            </a:p>
          </p:txBody>
        </p:sp>
        <p:cxnSp>
          <p:nvCxnSpPr>
            <p:cNvPr id="48" name="Curved Connector 47"/>
            <p:cNvCxnSpPr>
              <a:stCxn id="31" idx="0"/>
              <a:endCxn id="31" idx="7"/>
            </p:cNvCxnSpPr>
            <p:nvPr/>
          </p:nvCxnSpPr>
          <p:spPr>
            <a:xfrm rot="16200000" flipH="1">
              <a:off x="5957551" y="2464167"/>
              <a:ext cx="201837" cy="129315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5003814" y="2099177"/>
              <a:ext cx="2514599" cy="531762"/>
            </a:xfrm>
            <a:prstGeom prst="rect">
              <a:avLst/>
            </a:prstGeom>
            <a:noFill/>
          </p:spPr>
          <p:txBody>
            <a:bodyPr wrap="square" rtlCol="0">
              <a:spAutoFit/>
            </a:bodyPr>
            <a:lstStyle/>
            <a:p>
              <a:r>
                <a:rPr lang="en-US" sz="1200" dirty="0"/>
                <a:t>Follow highway</a:t>
              </a:r>
            </a:p>
          </p:txBody>
        </p:sp>
        <p:cxnSp>
          <p:nvCxnSpPr>
            <p:cNvPr id="50" name="Curved Connector 49"/>
            <p:cNvCxnSpPr/>
            <p:nvPr/>
          </p:nvCxnSpPr>
          <p:spPr>
            <a:xfrm rot="16200000" flipH="1">
              <a:off x="11248866" y="5834931"/>
              <a:ext cx="634494" cy="535643"/>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10938181" y="4073996"/>
              <a:ext cx="1506876" cy="864807"/>
            </a:xfrm>
            <a:prstGeom prst="rect">
              <a:avLst/>
            </a:prstGeom>
            <a:noFill/>
          </p:spPr>
          <p:txBody>
            <a:bodyPr wrap="square" rtlCol="0">
              <a:spAutoFit/>
            </a:bodyPr>
            <a:lstStyle/>
            <a:p>
              <a:r>
                <a:rPr lang="en-US" sz="1200" dirty="0"/>
                <a:t>Follow platoon</a:t>
              </a:r>
            </a:p>
          </p:txBody>
        </p:sp>
        <p:sp>
          <p:nvSpPr>
            <p:cNvPr id="52" name="TextBox 51"/>
            <p:cNvSpPr txBox="1"/>
            <p:nvPr/>
          </p:nvSpPr>
          <p:spPr>
            <a:xfrm>
              <a:off x="6683352" y="6965254"/>
              <a:ext cx="1749117" cy="518884"/>
            </a:xfrm>
            <a:prstGeom prst="rect">
              <a:avLst/>
            </a:prstGeom>
            <a:noFill/>
          </p:spPr>
          <p:txBody>
            <a:bodyPr wrap="none" rtlCol="0">
              <a:spAutoFit/>
            </a:bodyPr>
            <a:lstStyle/>
            <a:p>
              <a:r>
                <a:rPr lang="en-US" sz="1200" dirty="0"/>
                <a:t>Leave highway</a:t>
              </a:r>
            </a:p>
          </p:txBody>
        </p: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093620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Vehicle modes</a:t>
            </a:r>
          </a:p>
        </p:txBody>
      </p:sp>
      <p:sp>
        <p:nvSpPr>
          <p:cNvPr id="4" name="Content Placeholder 3"/>
          <p:cNvSpPr>
            <a:spLocks noGrp="1"/>
          </p:cNvSpPr>
          <p:nvPr>
            <p:ph idx="1"/>
          </p:nvPr>
        </p:nvSpPr>
        <p:spPr/>
        <p:txBody>
          <a:bodyPr/>
          <a:lstStyle/>
          <a:p>
            <a:r>
              <a:rPr lang="en-US" dirty="0"/>
              <a:t>How do we guarantee safe and successful transition between these modes</a:t>
            </a:r>
          </a:p>
        </p:txBody>
      </p:sp>
      <p:grpSp>
        <p:nvGrpSpPr>
          <p:cNvPr id="5" name="Group 4"/>
          <p:cNvGrpSpPr/>
          <p:nvPr/>
        </p:nvGrpSpPr>
        <p:grpSpPr>
          <a:xfrm>
            <a:off x="796354" y="2624577"/>
            <a:ext cx="7768938" cy="4228392"/>
            <a:chOff x="0" y="2099177"/>
            <a:chExt cx="12445057" cy="7920773"/>
          </a:xfrm>
        </p:grpSpPr>
        <p:sp>
          <p:nvSpPr>
            <p:cNvPr id="6" name="TextBox 5"/>
            <p:cNvSpPr txBox="1"/>
            <p:nvPr/>
          </p:nvSpPr>
          <p:spPr>
            <a:xfrm>
              <a:off x="0" y="5328633"/>
              <a:ext cx="3657599" cy="235109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7" name="TextBox 6"/>
            <p:cNvSpPr txBox="1"/>
            <p:nvPr/>
          </p:nvSpPr>
          <p:spPr>
            <a:xfrm>
              <a:off x="3583092" y="3009826"/>
              <a:ext cx="3657599" cy="137822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pPr marL="285750" indent="-285750">
                <a:buFont typeface="Arial" panose="020B0604020202020204" pitchFamily="34" charset="0"/>
                <a:buChar char="•"/>
              </a:pPr>
              <a:r>
                <a:rPr lang="en-US" sz="1200" dirty="0"/>
                <a:t>Leader of platoon</a:t>
              </a:r>
            </a:p>
          </p:txBody>
        </p:sp>
        <p:sp>
          <p:nvSpPr>
            <p:cNvPr id="8" name="TextBox 7"/>
            <p:cNvSpPr txBox="1"/>
            <p:nvPr/>
          </p:nvSpPr>
          <p:spPr>
            <a:xfrm>
              <a:off x="8138951" y="5570745"/>
              <a:ext cx="3657599" cy="1864660"/>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pPr marL="285750" indent="-285750">
                <a:buFont typeface="Arial" panose="020B0604020202020204" pitchFamily="34" charset="0"/>
                <a:buChar char="•"/>
              </a:pPr>
              <a:r>
                <a:rPr lang="en-US" sz="1200" dirty="0"/>
                <a:t>Member of platoon</a:t>
              </a:r>
            </a:p>
          </p:txBody>
        </p:sp>
        <p:sp>
          <p:nvSpPr>
            <p:cNvPr id="9" name="TextBox 8"/>
            <p:cNvSpPr txBox="1"/>
            <p:nvPr/>
          </p:nvSpPr>
          <p:spPr>
            <a:xfrm>
              <a:off x="4108061" y="8155290"/>
              <a:ext cx="3657599" cy="186466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solidFill>
                    <a:srgbClr val="FF0000"/>
                  </a:solidFill>
                </a:rPr>
                <a:t>Faulty</a:t>
              </a:r>
              <a:endParaRPr lang="en-US" sz="1200" dirty="0">
                <a:solidFill>
                  <a:srgbClr val="FF0000"/>
                </a:solidFill>
              </a:endParaRPr>
            </a:p>
            <a:p>
              <a:pPr marL="285750" indent="-285750">
                <a:buFont typeface="Arial" panose="020B0604020202020204" pitchFamily="34" charset="0"/>
                <a:buChar char="•"/>
              </a:pPr>
              <a:r>
                <a:rPr lang="en-US" sz="1200" b="0" i="0" dirty="0">
                  <a:solidFill>
                    <a:srgbClr val="FF0000"/>
                  </a:solidFill>
                  <a:latin typeface="+mj-lt"/>
                </a:rPr>
                <a:t>Descends after 2 seconds</a:t>
              </a:r>
              <a:endParaRPr lang="en-US" sz="1200" dirty="0">
                <a:solidFill>
                  <a:srgbClr val="FF0000"/>
                </a:solidFill>
              </a:endParaRPr>
            </a:p>
          </p:txBody>
        </p:sp>
        <p:cxnSp>
          <p:nvCxnSpPr>
            <p:cNvPr id="10" name="Curved Connector 9"/>
            <p:cNvCxnSpPr/>
            <p:nvPr/>
          </p:nvCxnSpPr>
          <p:spPr>
            <a:xfrm rot="5400000" flipH="1" flipV="1">
              <a:off x="2350635" y="4416741"/>
              <a:ext cx="2003777" cy="461136"/>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308832" y="2494141"/>
              <a:ext cx="1749117" cy="518884"/>
            </a:xfrm>
            <a:prstGeom prst="rect">
              <a:avLst/>
            </a:prstGeom>
            <a:noFill/>
          </p:spPr>
          <p:txBody>
            <a:bodyPr wrap="none" rtlCol="0">
              <a:spAutoFit/>
            </a:bodyPr>
            <a:lstStyle/>
            <a:p>
              <a:r>
                <a:rPr lang="en-US" sz="1200" dirty="0"/>
                <a:t>Leave highway</a:t>
              </a:r>
            </a:p>
          </p:txBody>
        </p:sp>
        <p:sp>
          <p:nvSpPr>
            <p:cNvPr id="12" name="TextBox 11"/>
            <p:cNvSpPr txBox="1"/>
            <p:nvPr/>
          </p:nvSpPr>
          <p:spPr>
            <a:xfrm>
              <a:off x="3100338" y="4600615"/>
              <a:ext cx="1941108" cy="864807"/>
            </a:xfrm>
            <a:prstGeom prst="rect">
              <a:avLst/>
            </a:prstGeom>
            <a:noFill/>
          </p:spPr>
          <p:txBody>
            <a:bodyPr wrap="square" rtlCol="0">
              <a:spAutoFit/>
            </a:bodyPr>
            <a:lstStyle/>
            <a:p>
              <a:r>
                <a:rPr lang="en-US" sz="1200" dirty="0"/>
                <a:t>Merge onto highway</a:t>
              </a:r>
            </a:p>
          </p:txBody>
        </p:sp>
        <p:sp>
          <p:nvSpPr>
            <p:cNvPr id="13" name="TextBox 12"/>
            <p:cNvSpPr txBox="1"/>
            <p:nvPr/>
          </p:nvSpPr>
          <p:spPr>
            <a:xfrm>
              <a:off x="8698797" y="3152415"/>
              <a:ext cx="1481384" cy="864807"/>
            </a:xfrm>
            <a:prstGeom prst="rect">
              <a:avLst/>
            </a:prstGeom>
            <a:noFill/>
          </p:spPr>
          <p:txBody>
            <a:bodyPr wrap="square" rtlCol="0">
              <a:spAutoFit/>
            </a:bodyPr>
            <a:lstStyle/>
            <a:p>
              <a:r>
                <a:rPr lang="en-US" sz="1200" dirty="0"/>
                <a:t>Create new platoon</a:t>
              </a:r>
            </a:p>
          </p:txBody>
        </p:sp>
        <p:cxnSp>
          <p:nvCxnSpPr>
            <p:cNvPr id="14" name="Curved Connector 13"/>
            <p:cNvCxnSpPr/>
            <p:nvPr/>
          </p:nvCxnSpPr>
          <p:spPr>
            <a:xfrm rot="16200000" flipH="1" flipV="1">
              <a:off x="1907444" y="3117341"/>
              <a:ext cx="2132646" cy="2289934"/>
            </a:xfrm>
            <a:prstGeom prst="curvedConnector3">
              <a:avLst>
                <a:gd name="adj1" fmla="val -28808"/>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5" name="Curved Connector 14"/>
            <p:cNvCxnSpPr/>
            <p:nvPr/>
          </p:nvCxnSpPr>
          <p:spPr>
            <a:xfrm rot="16200000" flipV="1">
              <a:off x="7641560" y="3244553"/>
              <a:ext cx="1925324" cy="2727061"/>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6" name="Curved Connector 15"/>
            <p:cNvCxnSpPr/>
            <p:nvPr/>
          </p:nvCxnSpPr>
          <p:spPr>
            <a:xfrm rot="16200000" flipH="1">
              <a:off x="6827211" y="3972688"/>
              <a:ext cx="1725219" cy="1969547"/>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7" name="Curved Connector 16"/>
            <p:cNvCxnSpPr/>
            <p:nvPr/>
          </p:nvCxnSpPr>
          <p:spPr>
            <a:xfrm flipV="1">
              <a:off x="3657599" y="6422002"/>
              <a:ext cx="4481352" cy="1105"/>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8" name="Curved Connector 17"/>
            <p:cNvCxnSpPr/>
            <p:nvPr/>
          </p:nvCxnSpPr>
          <p:spPr>
            <a:xfrm rot="5400000">
              <a:off x="5811734" y="4334155"/>
              <a:ext cx="173083" cy="5552638"/>
            </a:xfrm>
            <a:prstGeom prst="curvedConnector3">
              <a:avLst>
                <a:gd name="adj1" fmla="val 532617"/>
              </a:avLst>
            </a:prstGeom>
            <a:ln>
              <a:tailEnd type="triangle" w="lg" len="lg"/>
            </a:ln>
          </p:spPr>
          <p:style>
            <a:lnRef idx="1">
              <a:schemeClr val="dk1"/>
            </a:lnRef>
            <a:fillRef idx="0">
              <a:schemeClr val="dk1"/>
            </a:fillRef>
            <a:effectRef idx="0">
              <a:schemeClr val="dk1"/>
            </a:effectRef>
            <a:fontRef idx="minor">
              <a:schemeClr val="tx1"/>
            </a:fontRef>
          </p:style>
        </p:cxnSp>
        <p:cxnSp>
          <p:nvCxnSpPr>
            <p:cNvPr id="19" name="Curved Connector 18"/>
            <p:cNvCxnSpPr/>
            <p:nvPr/>
          </p:nvCxnSpPr>
          <p:spPr>
            <a:xfrm rot="16200000" flipH="1">
              <a:off x="3737237" y="5955666"/>
              <a:ext cx="3874277" cy="524970"/>
            </a:xfrm>
            <a:prstGeom prst="curvedConnector3">
              <a:avLst>
                <a:gd name="adj1" fmla="val 50000"/>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20" name="Curved Connector 19"/>
            <p:cNvCxnSpPr/>
            <p:nvPr/>
          </p:nvCxnSpPr>
          <p:spPr>
            <a:xfrm rot="5400000">
              <a:off x="8000064" y="7038859"/>
              <a:ext cx="1733288" cy="220209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cxnSp>
          <p:nvCxnSpPr>
            <p:cNvPr id="21" name="Curved Connector 20"/>
            <p:cNvCxnSpPr/>
            <p:nvPr/>
          </p:nvCxnSpPr>
          <p:spPr>
            <a:xfrm rot="16200000" flipH="1">
              <a:off x="2223947" y="7122433"/>
              <a:ext cx="1488967" cy="2279261"/>
            </a:xfrm>
            <a:prstGeom prst="curvedConnector2">
              <a:avLst/>
            </a:prstGeom>
            <a:ln>
              <a:solidFill>
                <a:srgbClr val="FF0000"/>
              </a:solidFill>
              <a:tailEnd type="triangle" w="lg" len="lg"/>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5962515" y="4992113"/>
              <a:ext cx="2474248" cy="531762"/>
            </a:xfrm>
            <a:prstGeom prst="rect">
              <a:avLst/>
            </a:prstGeom>
            <a:noFill/>
          </p:spPr>
          <p:txBody>
            <a:bodyPr wrap="square" rtlCol="0">
              <a:spAutoFit/>
            </a:bodyPr>
            <a:lstStyle/>
            <a:p>
              <a:r>
                <a:rPr lang="en-US" sz="1200" dirty="0"/>
                <a:t>Join platoon in front</a:t>
              </a:r>
            </a:p>
          </p:txBody>
        </p:sp>
        <p:sp>
          <p:nvSpPr>
            <p:cNvPr id="23" name="TextBox 22"/>
            <p:cNvSpPr txBox="1"/>
            <p:nvPr/>
          </p:nvSpPr>
          <p:spPr>
            <a:xfrm>
              <a:off x="3884122" y="5917160"/>
              <a:ext cx="1518626" cy="518884"/>
            </a:xfrm>
            <a:prstGeom prst="rect">
              <a:avLst/>
            </a:prstGeom>
            <a:noFill/>
          </p:spPr>
          <p:txBody>
            <a:bodyPr wrap="none" rtlCol="0">
              <a:spAutoFit/>
            </a:bodyPr>
            <a:lstStyle/>
            <a:p>
              <a:r>
                <a:rPr lang="en-US" sz="1200" dirty="0"/>
                <a:t>Join platoon</a:t>
              </a:r>
            </a:p>
          </p:txBody>
        </p:sp>
        <p:cxnSp>
          <p:nvCxnSpPr>
            <p:cNvPr id="24" name="Curved Connector 23"/>
            <p:cNvCxnSpPr/>
            <p:nvPr/>
          </p:nvCxnSpPr>
          <p:spPr>
            <a:xfrm rot="16200000" flipH="1">
              <a:off x="5965389" y="2456328"/>
              <a:ext cx="186162" cy="1293156"/>
            </a:xfrm>
            <a:prstGeom prst="curvedConnector3">
              <a:avLst>
                <a:gd name="adj1" fmla="val -212162"/>
              </a:avLst>
            </a:prstGeom>
            <a:ln>
              <a:tailEnd type="triangle" w="lg" len="lg"/>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003814" y="2099177"/>
              <a:ext cx="2514599" cy="531762"/>
            </a:xfrm>
            <a:prstGeom prst="rect">
              <a:avLst/>
            </a:prstGeom>
            <a:noFill/>
          </p:spPr>
          <p:txBody>
            <a:bodyPr wrap="square" rtlCol="0">
              <a:spAutoFit/>
            </a:bodyPr>
            <a:lstStyle/>
            <a:p>
              <a:r>
                <a:rPr lang="en-US" sz="1200" dirty="0"/>
                <a:t>Follow highway</a:t>
              </a:r>
            </a:p>
          </p:txBody>
        </p:sp>
        <p:cxnSp>
          <p:nvCxnSpPr>
            <p:cNvPr id="26" name="Curved Connector 25"/>
            <p:cNvCxnSpPr/>
            <p:nvPr/>
          </p:nvCxnSpPr>
          <p:spPr>
            <a:xfrm rot="16200000" flipH="1">
              <a:off x="11248866" y="5834931"/>
              <a:ext cx="634494" cy="535643"/>
            </a:xfrm>
            <a:prstGeom prst="curvedConnector4">
              <a:avLst>
                <a:gd name="adj1" fmla="val -103670"/>
                <a:gd name="adj2" fmla="val 162711"/>
              </a:avLst>
            </a:prstGeom>
            <a:ln>
              <a:tailEnd type="triangle" w="lg" len="lg"/>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938181" y="4073996"/>
              <a:ext cx="1506876" cy="864807"/>
            </a:xfrm>
            <a:prstGeom prst="rect">
              <a:avLst/>
            </a:prstGeom>
            <a:noFill/>
          </p:spPr>
          <p:txBody>
            <a:bodyPr wrap="square" rtlCol="0">
              <a:spAutoFit/>
            </a:bodyPr>
            <a:lstStyle/>
            <a:p>
              <a:r>
                <a:rPr lang="en-US" sz="1200" dirty="0"/>
                <a:t>Follow platoon</a:t>
              </a:r>
            </a:p>
          </p:txBody>
        </p:sp>
        <p:sp>
          <p:nvSpPr>
            <p:cNvPr id="28" name="TextBox 27"/>
            <p:cNvSpPr txBox="1"/>
            <p:nvPr/>
          </p:nvSpPr>
          <p:spPr>
            <a:xfrm>
              <a:off x="6683352" y="6965254"/>
              <a:ext cx="1749117" cy="518884"/>
            </a:xfrm>
            <a:prstGeom prst="rect">
              <a:avLst/>
            </a:prstGeom>
            <a:noFill/>
          </p:spPr>
          <p:txBody>
            <a:bodyPr wrap="none" rtlCol="0">
              <a:spAutoFit/>
            </a:bodyPr>
            <a:lstStyle/>
            <a:p>
              <a:r>
                <a:rPr lang="en-US" sz="1200" dirty="0"/>
                <a:t>Leave highway</a:t>
              </a:r>
            </a:p>
          </p:txBody>
        </p:sp>
      </p:gr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54768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highway placement</a:t>
            </a:r>
          </a:p>
          <a:p>
            <a:endParaRPr lang="en-US" dirty="0"/>
          </a:p>
          <a:p>
            <a:r>
              <a:rPr lang="en-US" dirty="0"/>
              <a:t>Platooning</a:t>
            </a:r>
          </a:p>
          <a:p>
            <a:pPr lvl="1"/>
            <a:r>
              <a:rPr lang="en-US" dirty="0"/>
              <a:t>Vehicles and platoons as hybrid systems</a:t>
            </a:r>
          </a:p>
          <a:p>
            <a:endParaRPr lang="en-US" dirty="0"/>
          </a:p>
          <a:p>
            <a:r>
              <a:rPr lang="en-US" b="1" dirty="0"/>
              <a:t>Reachability analysis</a:t>
            </a:r>
          </a:p>
          <a:p>
            <a:pPr lvl="1"/>
            <a:r>
              <a:rPr lang="en-US" b="1" dirty="0"/>
              <a:t>Hamilton-Jacobi formulation</a:t>
            </a:r>
          </a:p>
          <a:p>
            <a:pPr lvl="1"/>
            <a:r>
              <a:rPr lang="en-US" b="1" dirty="0"/>
              <a:t>Liveness controllers</a:t>
            </a:r>
          </a:p>
          <a:p>
            <a:pPr lvl="1"/>
            <a:r>
              <a:rPr lang="en-US" b="1" dirty="0"/>
              <a:t>Safety controllers</a:t>
            </a:r>
          </a:p>
          <a:p>
            <a:pPr marL="457200" lvl="1" indent="0">
              <a:buNone/>
            </a:pPr>
            <a:endParaRPr lang="en-US" dirty="0"/>
          </a:p>
          <a:p>
            <a:r>
              <a:rPr lang="en-US"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696184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a:t>For a dynamical system with given</a:t>
                </a:r>
              </a:p>
              <a:p>
                <a:r>
                  <a:rPr lang="en-US" dirty="0"/>
                  <a:t>Dynamics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panose="02040503050406030204" pitchFamily="18"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r>
                      <a:rPr lang="en-US" i="1" dirty="0">
                        <a:latin typeface="Cambria Math"/>
                      </a:rPr>
                      <m:t>,</m:t>
                    </m:r>
                    <m:r>
                      <a:rPr lang="en-US" i="1" dirty="0">
                        <a:latin typeface="Cambria Math"/>
                      </a:rPr>
                      <m:t>𝑥</m:t>
                    </m:r>
                    <m:r>
                      <a:rPr lang="en-US" i="1" dirty="0">
                        <a:latin typeface="Cambria Math"/>
                      </a:rPr>
                      <m:t>∈</m:t>
                    </m:r>
                    <m:sSup>
                      <m:sSupPr>
                        <m:ctrlPr>
                          <a:rPr lang="en-US" i="1" dirty="0">
                            <a:latin typeface="Cambria Math" panose="02040503050406030204" pitchFamily="18" charset="0"/>
                          </a:rPr>
                        </m:ctrlPr>
                      </m:sSupPr>
                      <m:e>
                        <m:r>
                          <a:rPr lang="en-US" i="1" dirty="0">
                            <a:latin typeface="Cambria Math"/>
                          </a:rPr>
                          <m:t>ℝ</m:t>
                        </m:r>
                      </m:e>
                      <m:sup>
                        <m:r>
                          <a:rPr lang="en-US" i="1" dirty="0">
                            <a:latin typeface="Cambria Math"/>
                          </a:rPr>
                          <m:t>𝑛</m:t>
                        </m:r>
                      </m:sup>
                    </m:sSup>
                  </m:oMath>
                </a14:m>
                <a:endParaRPr lang="en-US" dirty="0"/>
              </a:p>
              <a:p>
                <a:r>
                  <a:rPr lang="en-US" dirty="0"/>
                  <a:t>Target states </a:t>
                </a:r>
                <a14:m>
                  <m:oMath xmlns:m="http://schemas.openxmlformats.org/officeDocument/2006/math">
                    <m:r>
                      <a:rPr lang="en-US" b="0" i="1" smtClean="0">
                        <a:latin typeface="Cambria Math"/>
                      </a:rPr>
                      <m:t>𝒯</m:t>
                    </m:r>
                  </m:oMath>
                </a14:m>
                <a:endParaRPr lang="en-US" dirty="0"/>
              </a:p>
              <a:p>
                <a:endParaRPr lang="en-US" dirty="0"/>
              </a:p>
              <a:p>
                <a:pPr marL="0" indent="0">
                  <a:buNone/>
                </a:pPr>
                <a:r>
                  <a:rPr lang="en-US" dirty="0">
                    <a:solidFill>
                      <a:schemeClr val="bg1"/>
                    </a:solidFill>
                  </a:rPr>
                  <a:t>Determines, with guarantees</a:t>
                </a:r>
              </a:p>
              <a:p>
                <a:r>
                  <a:rPr lang="en-US" dirty="0">
                    <a:solidFill>
                      <a:schemeClr val="bg1"/>
                    </a:solidFill>
                  </a:rPr>
                  <a:t>Set of states from which the system can be driven to the target state Optimal control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2241"/>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17FC1721-B701-4616-A673-A0005A49439B}" type="slidenum">
              <a:rPr lang="en-US" smtClean="0"/>
              <a:t>19</a:t>
            </a:fld>
            <a:endParaRPr lang="en-US"/>
          </a:p>
        </p:txBody>
      </p:sp>
      <p:grpSp>
        <p:nvGrpSpPr>
          <p:cNvPr id="12" name="Group 11"/>
          <p:cNvGrpSpPr/>
          <p:nvPr/>
        </p:nvGrpSpPr>
        <p:grpSpPr>
          <a:xfrm>
            <a:off x="5867400" y="2619017"/>
            <a:ext cx="3001705" cy="1952983"/>
            <a:chOff x="5174575" y="1358071"/>
            <a:chExt cx="3880240" cy="2181077"/>
          </a:xfrm>
        </p:grpSpPr>
        <p:sp>
          <p:nvSpPr>
            <p:cNvPr id="13" name="Oval 12"/>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a:latin typeface="Gill Sans MT" pitchFamily="34" charset="0"/>
              </a:endParaRPr>
            </a:p>
          </p:txBody>
        </p:sp>
        <p:sp>
          <p:nvSpPr>
            <p:cNvPr id="14" name="Oval 13"/>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a:latin typeface="Gill Sans MT" pitchFamily="34" charset="0"/>
              </a:endParaRPr>
            </a:p>
          </p:txBody>
        </p:sp>
        <p:cxnSp>
          <p:nvCxnSpPr>
            <p:cNvPr id="15" name="Straight Arrow Connector 14"/>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174575" y="1358071"/>
              <a:ext cx="1916871" cy="46166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18" name="TextBox 17"/>
            <p:cNvSpPr txBox="1"/>
            <p:nvPr/>
          </p:nvSpPr>
          <p:spPr>
            <a:xfrm>
              <a:off x="7652380" y="1476445"/>
              <a:ext cx="1402435" cy="46166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1425076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ybrid.eecs.berkeley.edu/images/starma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782" y="4555844"/>
            <a:ext cx="3333750" cy="2228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Motivation</a:t>
            </a:r>
          </a:p>
        </p:txBody>
      </p:sp>
      <p:pic>
        <p:nvPicPr>
          <p:cNvPr id="6" name="Picture 5" descr="http://news.doddleme.com/wp-content/uploads/2014/09/Google-Project-W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6824" y="1450057"/>
            <a:ext cx="3426823" cy="19382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46916" y="4819256"/>
            <a:ext cx="1865960" cy="369332"/>
          </a:xfrm>
          <a:prstGeom prst="rect">
            <a:avLst/>
          </a:prstGeom>
          <a:noFill/>
        </p:spPr>
        <p:txBody>
          <a:bodyPr wrap="none" rtlCol="0">
            <a:spAutoFit/>
          </a:bodyPr>
          <a:lstStyle/>
          <a:p>
            <a:r>
              <a:rPr lang="en-US" dirty="0"/>
              <a:t>Amazon Prime Air</a:t>
            </a:r>
          </a:p>
        </p:txBody>
      </p:sp>
      <p:sp>
        <p:nvSpPr>
          <p:cNvPr id="9" name="TextBox 8"/>
          <p:cNvSpPr txBox="1"/>
          <p:nvPr/>
        </p:nvSpPr>
        <p:spPr>
          <a:xfrm>
            <a:off x="2048469" y="1487532"/>
            <a:ext cx="2107756" cy="369332"/>
          </a:xfrm>
          <a:prstGeom prst="rect">
            <a:avLst/>
          </a:prstGeom>
          <a:noFill/>
        </p:spPr>
        <p:txBody>
          <a:bodyPr wrap="none" rtlCol="0">
            <a:spAutoFit/>
          </a:bodyPr>
          <a:lstStyle/>
          <a:p>
            <a:r>
              <a:rPr lang="en-US" dirty="0"/>
              <a:t>Google Project Wing</a:t>
            </a:r>
          </a:p>
        </p:txBody>
      </p:sp>
      <p:sp>
        <p:nvSpPr>
          <p:cNvPr id="10" name="TextBox 9"/>
          <p:cNvSpPr txBox="1"/>
          <p:nvPr/>
        </p:nvSpPr>
        <p:spPr>
          <a:xfrm>
            <a:off x="1327728" y="5665007"/>
            <a:ext cx="1330351" cy="923330"/>
          </a:xfrm>
          <a:prstGeom prst="rect">
            <a:avLst/>
          </a:prstGeom>
          <a:noFill/>
        </p:spPr>
        <p:txBody>
          <a:bodyPr wrap="square" rtlCol="0">
            <a:spAutoFit/>
          </a:bodyPr>
          <a:lstStyle/>
          <a:p>
            <a:r>
              <a:rPr lang="en-US" dirty="0"/>
              <a:t>Emergency Supply Delivery</a:t>
            </a:r>
          </a:p>
        </p:txBody>
      </p:sp>
      <p:sp>
        <p:nvSpPr>
          <p:cNvPr id="11" name="TextBox 10"/>
          <p:cNvSpPr txBox="1"/>
          <p:nvPr/>
        </p:nvSpPr>
        <p:spPr>
          <a:xfrm>
            <a:off x="5799271" y="5942006"/>
            <a:ext cx="1890454" cy="369332"/>
          </a:xfrm>
          <a:prstGeom prst="rect">
            <a:avLst/>
          </a:prstGeom>
          <a:noFill/>
        </p:spPr>
        <p:txBody>
          <a:bodyPr wrap="none" rtlCol="0">
            <a:spAutoFit/>
          </a:bodyPr>
          <a:lstStyle/>
          <a:p>
            <a:r>
              <a:rPr lang="en-US" dirty="0"/>
              <a:t>Search and rescue</a:t>
            </a:r>
          </a:p>
        </p:txBody>
      </p:sp>
      <p:pic>
        <p:nvPicPr>
          <p:cNvPr id="3" name="Picture 2"/>
          <p:cNvPicPr>
            <a:picLocks noChangeAspect="1"/>
          </p:cNvPicPr>
          <p:nvPr/>
        </p:nvPicPr>
        <p:blipFill>
          <a:blip r:embed="rId5"/>
          <a:stretch>
            <a:fillRect/>
          </a:stretch>
        </p:blipFill>
        <p:spPr>
          <a:xfrm>
            <a:off x="3686928" y="5800027"/>
            <a:ext cx="1402858" cy="921449"/>
          </a:xfrm>
          <a:prstGeom prst="rect">
            <a:avLst/>
          </a:prstGeom>
        </p:spPr>
      </p:pic>
      <p:sp>
        <p:nvSpPr>
          <p:cNvPr id="7" name="Slide Number Placeholder 6"/>
          <p:cNvSpPr>
            <a:spLocks noGrp="1"/>
          </p:cNvSpPr>
          <p:nvPr>
            <p:ph type="sldNum" sz="quarter" idx="12"/>
          </p:nvPr>
        </p:nvSpPr>
        <p:spPr/>
        <p:txBody>
          <a:bodyPr/>
          <a:lstStyle/>
          <a:p>
            <a:fld id="{FA05AC9B-71FF-4034-AF86-3F4B898BDCB6}" type="slidenum">
              <a:rPr lang="en-US" smtClean="0"/>
              <a:t>2</a:t>
            </a:fld>
            <a:endParaRPr lang="en-US" dirty="0"/>
          </a:p>
        </p:txBody>
      </p:sp>
      <p:pic>
        <p:nvPicPr>
          <p:cNvPr id="13" name="Picture 12"/>
          <p:cNvPicPr>
            <a:picLocks noChangeAspect="1"/>
          </p:cNvPicPr>
          <p:nvPr/>
        </p:nvPicPr>
        <p:blipFill>
          <a:blip r:embed="rId6"/>
          <a:stretch>
            <a:fillRect/>
          </a:stretch>
        </p:blipFill>
        <p:spPr>
          <a:xfrm>
            <a:off x="4952800" y="1714455"/>
            <a:ext cx="3341487" cy="2263588"/>
          </a:xfrm>
          <a:prstGeom prst="rect">
            <a:avLst/>
          </a:prstGeom>
        </p:spPr>
      </p:pic>
      <p:sp>
        <p:nvSpPr>
          <p:cNvPr id="14" name="TextBox 13"/>
          <p:cNvSpPr txBox="1"/>
          <p:nvPr/>
        </p:nvSpPr>
        <p:spPr>
          <a:xfrm>
            <a:off x="5703329" y="1249796"/>
            <a:ext cx="2082339" cy="369332"/>
          </a:xfrm>
          <a:prstGeom prst="rect">
            <a:avLst/>
          </a:prstGeom>
          <a:noFill/>
        </p:spPr>
        <p:txBody>
          <a:bodyPr wrap="square" rtlCol="0">
            <a:spAutoFit/>
          </a:bodyPr>
          <a:lstStyle/>
          <a:p>
            <a:r>
              <a:rPr lang="en-US"/>
              <a:t>Aerial surveillance</a:t>
            </a:r>
          </a:p>
        </p:txBody>
      </p:sp>
      <p:pic>
        <p:nvPicPr>
          <p:cNvPr id="12" name="Picture 11"/>
          <p:cNvPicPr>
            <a:picLocks noChangeAspect="1"/>
          </p:cNvPicPr>
          <p:nvPr/>
        </p:nvPicPr>
        <p:blipFill>
          <a:blip r:embed="rId7"/>
          <a:stretch>
            <a:fillRect/>
          </a:stretch>
        </p:blipFill>
        <p:spPr>
          <a:xfrm>
            <a:off x="5165884" y="3873704"/>
            <a:ext cx="3157228" cy="2103121"/>
          </a:xfrm>
          <a:prstGeom prst="rect">
            <a:avLst/>
          </a:prstGeom>
        </p:spPr>
      </p:pic>
      <p:pic>
        <p:nvPicPr>
          <p:cNvPr id="5" name="Picture 2" descr="https://images-na.ssl-images-amazon.com/images/G/01/acs/rowland/assets/image-gallery-01._V367570019_.jpg%2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8884" y="2953864"/>
            <a:ext cx="3725316" cy="19221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484162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Reachability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a:t>For a dynamical system with given</a:t>
                </a:r>
              </a:p>
              <a:p>
                <a:r>
                  <a:rPr lang="en-US" dirty="0"/>
                  <a:t>Dynamics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r>
                      <a:rPr lang="en-US" b="0" i="1" dirty="0" smtClean="0">
                        <a:latin typeface="Cambria Math"/>
                      </a:rPr>
                      <m:t>=</m:t>
                    </m:r>
                    <m:r>
                      <a:rPr lang="en-US" b="0" i="1" dirty="0" smtClean="0">
                        <a:latin typeface="Cambria Math"/>
                      </a:rPr>
                      <m:t>𝑓</m:t>
                    </m:r>
                    <m:d>
                      <m:dPr>
                        <m:ctrlPr>
                          <a:rPr lang="en-US" b="0" i="1" dirty="0" smtClean="0">
                            <a:latin typeface="Cambria Math" panose="02040503050406030204" pitchFamily="18" charset="0"/>
                          </a:rPr>
                        </m:ctrlPr>
                      </m:dPr>
                      <m:e>
                        <m:r>
                          <a:rPr lang="en-US" b="0" i="1" dirty="0" smtClean="0">
                            <a:latin typeface="Cambria Math"/>
                          </a:rPr>
                          <m:t>𝑥</m:t>
                        </m:r>
                        <m:r>
                          <a:rPr lang="en-US" b="0" i="1" dirty="0" smtClean="0">
                            <a:latin typeface="Cambria Math"/>
                          </a:rPr>
                          <m:t>,</m:t>
                        </m:r>
                        <m:r>
                          <a:rPr lang="en-US" b="0" i="1" dirty="0" smtClean="0">
                            <a:latin typeface="Cambria Math"/>
                          </a:rPr>
                          <m:t>𝑢</m:t>
                        </m:r>
                        <m:r>
                          <a:rPr lang="en-US" b="0" i="1" dirty="0" smtClean="0">
                            <a:latin typeface="Cambria Math"/>
                          </a:rPr>
                          <m:t>,</m:t>
                        </m:r>
                        <m:r>
                          <a:rPr lang="en-US" b="0" i="1" dirty="0" smtClean="0">
                            <a:latin typeface="Cambria Math"/>
                          </a:rPr>
                          <m:t>𝑑</m:t>
                        </m:r>
                      </m:e>
                    </m:d>
                    <m:r>
                      <a:rPr lang="en-US" b="0" i="1" dirty="0" smtClean="0">
                        <a:latin typeface="Cambria Math"/>
                      </a:rPr>
                      <m:t>,</m:t>
                    </m:r>
                    <m:r>
                      <a:rPr lang="en-US" b="0" i="1" dirty="0" smtClean="0">
                        <a:latin typeface="Cambria Math"/>
                      </a:rPr>
                      <m:t>𝑥</m:t>
                    </m:r>
                    <m:r>
                      <a:rPr lang="en-US" b="0" i="1" dirty="0" smtClean="0">
                        <a:latin typeface="Cambria Math"/>
                      </a:rPr>
                      <m:t>∈</m:t>
                    </m:r>
                    <m:sSup>
                      <m:sSupPr>
                        <m:ctrlPr>
                          <a:rPr lang="en-US" b="0" i="1" dirty="0" smtClean="0">
                            <a:latin typeface="Cambria Math" panose="02040503050406030204" pitchFamily="18" charset="0"/>
                          </a:rPr>
                        </m:ctrlPr>
                      </m:sSupPr>
                      <m:e>
                        <m:r>
                          <a:rPr lang="en-US" b="0" i="1" dirty="0" smtClean="0">
                            <a:latin typeface="Cambria Math"/>
                          </a:rPr>
                          <m:t>ℝ</m:t>
                        </m:r>
                      </m:e>
                      <m:sup>
                        <m:r>
                          <a:rPr lang="en-US" b="0" i="1" dirty="0" smtClean="0">
                            <a:latin typeface="Cambria Math"/>
                          </a:rPr>
                          <m:t>𝑛</m:t>
                        </m:r>
                      </m:sup>
                    </m:sSup>
                  </m:oMath>
                </a14:m>
                <a:endParaRPr lang="en-US" dirty="0"/>
              </a:p>
              <a:p>
                <a:r>
                  <a:rPr lang="en-US" dirty="0"/>
                  <a:t>Target states </a:t>
                </a:r>
                <a14:m>
                  <m:oMath xmlns:m="http://schemas.openxmlformats.org/officeDocument/2006/math">
                    <m:r>
                      <a:rPr lang="en-US" b="0" i="1" smtClean="0">
                        <a:latin typeface="Cambria Math"/>
                      </a:rPr>
                      <m:t>𝒯</m:t>
                    </m:r>
                  </m:oMath>
                </a14:m>
                <a:endParaRPr lang="en-US" dirty="0"/>
              </a:p>
              <a:p>
                <a:endParaRPr lang="en-US" dirty="0"/>
              </a:p>
              <a:p>
                <a:pPr marL="0" indent="0">
                  <a:buNone/>
                </a:pPr>
                <a:r>
                  <a:rPr lang="en-US" dirty="0"/>
                  <a:t>Determines, with guarantees</a:t>
                </a:r>
              </a:p>
              <a:p>
                <a:r>
                  <a:rPr lang="en-US" dirty="0"/>
                  <a:t>Set of states from which the system can be driven to the target state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2241"/>
                </a:stretch>
              </a:blipFill>
            </p:spPr>
            <p:txBody>
              <a:bodyPr/>
              <a:lstStyle/>
              <a:p>
                <a:r>
                  <a:rPr lang="en-US">
                    <a:noFill/>
                  </a:rPr>
                  <a:t> </a:t>
                </a:r>
              </a:p>
            </p:txBody>
          </p:sp>
        </mc:Fallback>
      </mc:AlternateContent>
      <p:grpSp>
        <p:nvGrpSpPr>
          <p:cNvPr id="10" name="Group 9"/>
          <p:cNvGrpSpPr/>
          <p:nvPr/>
        </p:nvGrpSpPr>
        <p:grpSpPr>
          <a:xfrm>
            <a:off x="5867400" y="2510531"/>
            <a:ext cx="3001705" cy="1952983"/>
            <a:chOff x="5174575" y="1358071"/>
            <a:chExt cx="3880240" cy="2181077"/>
          </a:xfrm>
        </p:grpSpPr>
        <p:sp>
          <p:nvSpPr>
            <p:cNvPr id="4" name="Oval 3"/>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a:latin typeface="Gill Sans MT" pitchFamily="34" charset="0"/>
              </a:endParaRPr>
            </a:p>
          </p:txBody>
        </p:sp>
        <p:sp>
          <p:nvSpPr>
            <p:cNvPr id="5" name="Oval 4"/>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a:latin typeface="Gill Sans MT" pitchFamily="34" charset="0"/>
              </a:endParaRPr>
            </a:p>
          </p:txBody>
        </p:sp>
        <p:cxnSp>
          <p:nvCxnSpPr>
            <p:cNvPr id="6" name="Straight Arrow Connector 5"/>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8070670" y="1937731"/>
              <a:ext cx="367112" cy="69815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4575" y="1358071"/>
              <a:ext cx="1916871" cy="46166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Reachable set</a:t>
              </a:r>
            </a:p>
          </p:txBody>
        </p:sp>
        <p:sp>
          <p:nvSpPr>
            <p:cNvPr id="9" name="TextBox 8"/>
            <p:cNvSpPr txBox="1"/>
            <p:nvPr/>
          </p:nvSpPr>
          <p:spPr>
            <a:xfrm>
              <a:off x="7652380" y="1476445"/>
              <a:ext cx="1402435" cy="461665"/>
            </a:xfrm>
            <a:prstGeom prst="rect">
              <a:avLst/>
            </a:prstGeom>
            <a:noFill/>
          </p:spPr>
          <p:txBody>
            <a:bodyPr wrap="none" rtlCol="0">
              <a:spAutoFit/>
            </a:bodyPr>
            <a:lstStyle/>
            <a:p>
              <a:r>
                <a:rPr lang="en-US" sz="2400" dirty="0">
                  <a:ea typeface="Verdana" panose="020B0604030504040204" pitchFamily="34" charset="0"/>
                  <a:cs typeface="Verdana" panose="020B0604030504040204" pitchFamily="34" charset="0"/>
                </a:rPr>
                <a:t>Target set</a:t>
              </a:r>
            </a:p>
          </p:txBody>
        </p:sp>
      </p:grpSp>
      <p:sp>
        <p:nvSpPr>
          <p:cNvPr id="11" name="Slide Number Placeholder 10"/>
          <p:cNvSpPr>
            <a:spLocks noGrp="1"/>
          </p:cNvSpPr>
          <p:nvPr>
            <p:ph type="sldNum" sz="quarter" idx="12"/>
          </p:nvPr>
        </p:nvSpPr>
        <p:spPr/>
        <p:txBody>
          <a:bodyPr/>
          <a:lstStyle/>
          <a:p>
            <a:fld id="{17FC1721-B701-4616-A673-A0005A49439B}" type="slidenum">
              <a:rPr lang="en-US" smtClean="0"/>
              <a:t>20</a:t>
            </a:fld>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79034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Hamilton-Jacobi Formulation</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600200"/>
                <a:ext cx="4572000" cy="4525963"/>
              </a:xfrm>
            </p:spPr>
            <p:txBody>
              <a:bodyPr>
                <a:normAutofit/>
              </a:bodyPr>
              <a:lstStyle/>
              <a:p>
                <a:pPr marL="0" indent="0">
                  <a:buNone/>
                </a:pPr>
                <a:r>
                  <a:rPr lang="en-US" dirty="0"/>
                  <a:t>Implicit surface functions</a:t>
                </a:r>
              </a:p>
              <a:p>
                <a:r>
                  <a:rPr lang="en-US" dirty="0"/>
                  <a:t>Represent a set </a:t>
                </a:r>
                <a14:m>
                  <m:oMath xmlns:m="http://schemas.openxmlformats.org/officeDocument/2006/math">
                    <m:r>
                      <a:rPr lang="en-US" b="0" i="1" smtClean="0">
                        <a:latin typeface="Cambria Math"/>
                      </a:rPr>
                      <m:t>𝐺</m:t>
                    </m:r>
                  </m:oMath>
                </a14:m>
                <a:r>
                  <a:rPr lang="en-US" dirty="0"/>
                  <a:t> using an implicit surface function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panose="02040503050406030204" pitchFamily="18" charset="0"/>
                          </a:rPr>
                        </m:ctrlPr>
                      </m:dPr>
                      <m:e>
                        <m:r>
                          <a:rPr lang="en-US" b="0" i="1" smtClean="0">
                            <a:latin typeface="Cambria Math"/>
                          </a:rPr>
                          <m:t>𝑥</m:t>
                        </m:r>
                      </m:e>
                    </m:d>
                  </m:oMath>
                </a14:m>
                <a:r>
                  <a:rPr lang="en-US" dirty="0"/>
                  <a:t>:</a:t>
                </a:r>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𝜙</m:t>
                          </m:r>
                        </m:e>
                        <m:sub>
                          <m:r>
                            <a:rPr lang="en-US" b="0" i="1" smtClean="0">
                              <a:latin typeface="Cambria Math"/>
                            </a:rPr>
                            <m:t>𝐺</m:t>
                          </m:r>
                        </m:sub>
                      </m:sSub>
                      <m:d>
                        <m:dPr>
                          <m:ctrlPr>
                            <a:rPr lang="en-US" i="1" smtClean="0">
                              <a:latin typeface="Cambria Math" panose="02040503050406030204" pitchFamily="18" charset="0"/>
                            </a:rPr>
                          </m:ctrlPr>
                        </m:dPr>
                        <m:e>
                          <m:r>
                            <a:rPr lang="en-US" b="0" i="1" smtClean="0">
                              <a:latin typeface="Cambria Math"/>
                            </a:rPr>
                            <m:t>𝑥</m:t>
                          </m:r>
                        </m:e>
                      </m:d>
                      <m:r>
                        <a:rPr lang="en-US" b="0" i="1" smtClean="0">
                          <a:latin typeface="Cambria Math"/>
                        </a:rPr>
                        <m:t>≤0⇔</m:t>
                      </m:r>
                      <m:r>
                        <a:rPr lang="en-US" b="0" i="1" smtClean="0">
                          <a:latin typeface="Cambria Math"/>
                        </a:rPr>
                        <m:t>𝑥</m:t>
                      </m:r>
                      <m:r>
                        <a:rPr lang="en-US" b="0" i="1" smtClean="0">
                          <a:latin typeface="Cambria Math"/>
                        </a:rPr>
                        <m:t>∈</m:t>
                      </m:r>
                      <m:r>
                        <a:rPr lang="en-US" b="0" i="1" smtClean="0">
                          <a:latin typeface="Cambria Math"/>
                        </a:rPr>
                        <m:t>𝐺</m:t>
                      </m:r>
                    </m:oMath>
                  </m:oMathPara>
                </a14:m>
                <a:endParaRPr lang="en-US" dirty="0"/>
              </a:p>
              <a:p>
                <a:endParaRPr lang="en-US" dirty="0"/>
              </a:p>
              <a:p>
                <a:r>
                  <a:rPr lang="en-US" dirty="0">
                    <a:solidFill>
                      <a:schemeClr val="bg1"/>
                    </a:solidFill>
                  </a:rPr>
                  <a:t>Example: 2D unit disk centered at the origin:</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a:rPr>
                            <m:t>𝜙</m:t>
                          </m:r>
                        </m:e>
                        <m:sub>
                          <m:r>
                            <a:rPr lang="en-US" b="0" i="1" smtClean="0">
                              <a:solidFill>
                                <a:schemeClr val="bg1"/>
                              </a:solidFill>
                              <a:latin typeface="Cambria Math"/>
                            </a:rPr>
                            <m:t>𝐺</m:t>
                          </m:r>
                        </m:sub>
                      </m:sSub>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a:rPr>
                            <m:t>𝑥</m:t>
                          </m:r>
                          <m:r>
                            <a:rPr lang="en-US" b="0" i="1" smtClean="0">
                              <a:solidFill>
                                <a:schemeClr val="bg1"/>
                              </a:solidFill>
                              <a:latin typeface="Cambria Math"/>
                            </a:rPr>
                            <m:t>,</m:t>
                          </m:r>
                          <m:r>
                            <a:rPr lang="en-US" b="0" i="1" smtClean="0">
                              <a:solidFill>
                                <a:schemeClr val="bg1"/>
                              </a:solidFill>
                              <a:latin typeface="Cambria Math"/>
                            </a:rPr>
                            <m:t>𝑦</m:t>
                          </m:r>
                        </m:e>
                      </m:d>
                      <m:r>
                        <a:rPr lang="en-US" b="0" i="1" smtClean="0">
                          <a:solidFill>
                            <a:schemeClr val="bg1"/>
                          </a:solidFill>
                          <a:latin typeface="Cambria Math"/>
                        </a:rPr>
                        <m:t>=</m:t>
                      </m:r>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a:rPr>
                            <m:t>𝑥</m:t>
                          </m:r>
                        </m:e>
                        <m:sup>
                          <m:r>
                            <a:rPr lang="en-US" b="0" i="1" smtClean="0">
                              <a:solidFill>
                                <a:schemeClr val="bg1"/>
                              </a:solidFill>
                              <a:latin typeface="Cambria Math"/>
                            </a:rPr>
                            <m:t>2</m:t>
                          </m:r>
                        </m:sup>
                      </m:sSup>
                      <m:r>
                        <a:rPr lang="en-US" b="0" i="1" smtClean="0">
                          <a:solidFill>
                            <a:schemeClr val="bg1"/>
                          </a:solidFill>
                          <a:latin typeface="Cambria Math"/>
                        </a:rPr>
                        <m:t>+</m:t>
                      </m:r>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a:rPr>
                            <m:t>𝑦</m:t>
                          </m:r>
                        </m:e>
                        <m:sup>
                          <m:r>
                            <a:rPr lang="en-US" b="0" i="1" smtClean="0">
                              <a:solidFill>
                                <a:schemeClr val="bg1"/>
                              </a:solidFill>
                              <a:latin typeface="Cambria Math"/>
                            </a:rPr>
                            <m:t>2</m:t>
                          </m:r>
                        </m:sup>
                      </m:sSup>
                      <m:r>
                        <a:rPr lang="en-US" b="0" i="1" smtClean="0">
                          <a:solidFill>
                            <a:schemeClr val="bg1"/>
                          </a:solidFill>
                          <a:latin typeface="Cambria Math"/>
                        </a:rPr>
                        <m:t>−1</m:t>
                      </m:r>
                    </m:oMath>
                  </m:oMathPara>
                </a14:m>
                <a:endParaRPr lang="en-US" dirty="0">
                  <a:solidFill>
                    <a:schemeClr val="bg1"/>
                  </a:solidFill>
                </a:endParaRPr>
              </a:p>
              <a:p>
                <a:pPr marL="0"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600200"/>
                <a:ext cx="4572000" cy="4525963"/>
              </a:xfrm>
              <a:blipFill rotWithShape="0">
                <a:blip r:embed="rId3"/>
                <a:stretch>
                  <a:fillRect l="-2667" t="-229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F540F1F0-DFD0-43E9-B762-BAD634239193}" type="slidenum">
              <a:rPr lang="en-US" smtClean="0"/>
              <a:t>21</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271" t="6328" r="4577" b="4407"/>
          <a:stretch/>
        </p:blipFill>
        <p:spPr>
          <a:xfrm>
            <a:off x="4308529" y="2681207"/>
            <a:ext cx="4835471" cy="363119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53004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14:m>
                  <m:oMath xmlns:m="http://schemas.openxmlformats.org/officeDocument/2006/math">
                    <m:r>
                      <m:rPr>
                        <m:sty m:val="p"/>
                      </m:rPr>
                      <a:rPr lang="en-US" b="0" i="0" smtClean="0">
                        <a:latin typeface="Cambria Math"/>
                      </a:rPr>
                      <m:t>Φ</m:t>
                    </m:r>
                    <m:r>
                      <a:rPr lang="en-US" b="0" i="0" smtClean="0">
                        <a:latin typeface="Cambria Math"/>
                      </a:rPr>
                      <m:t>:</m:t>
                    </m:r>
                    <m:sSup>
                      <m:sSupPr>
                        <m:ctrlPr>
                          <a:rPr lang="en-US" i="1" smtClean="0">
                            <a:latin typeface="Cambria Math" panose="02040503050406030204" pitchFamily="18" charset="0"/>
                          </a:rPr>
                        </m:ctrlPr>
                      </m:sSupPr>
                      <m:e>
                        <m:r>
                          <a:rPr lang="en-US" b="0" i="1" smtClean="0">
                            <a:latin typeface="Cambria Math"/>
                          </a:rPr>
                          <m:t>ℝ</m:t>
                        </m:r>
                      </m:e>
                      <m:sup>
                        <m:r>
                          <a:rPr lang="en-US" b="0" i="1" smtClean="0">
                            <a:latin typeface="Cambria Math"/>
                          </a:rPr>
                          <m:t>𝑛</m:t>
                        </m:r>
                      </m:sup>
                    </m:sSup>
                    <m:r>
                      <a:rPr lang="en-US" b="0" i="1" smtClean="0">
                        <a:latin typeface="Cambria Math"/>
                      </a:rPr>
                      <m:t>×</m:t>
                    </m:r>
                    <m:d>
                      <m:dPr>
                        <m:begChr m:val="["/>
                        <m:endChr m:val="]"/>
                        <m:ctrlPr>
                          <a:rPr lang="en-US" i="1" smtClean="0">
                            <a:latin typeface="Cambria Math" panose="02040503050406030204" pitchFamily="18" charset="0"/>
                          </a:rPr>
                        </m:ctrlPr>
                      </m:dPr>
                      <m:e>
                        <m:r>
                          <a:rPr lang="en-US" b="0" i="1" smtClean="0">
                            <a:latin typeface="Cambria Math"/>
                          </a:rPr>
                          <m:t>−</m:t>
                        </m:r>
                        <m:r>
                          <a:rPr lang="en-US" b="0" i="1" smtClean="0">
                            <a:latin typeface="Cambria Math"/>
                          </a:rPr>
                          <m:t>𝑇</m:t>
                        </m:r>
                        <m:r>
                          <a:rPr lang="en-US" b="0" i="1" smtClean="0">
                            <a:latin typeface="Cambria Math"/>
                          </a:rPr>
                          <m:t>,0</m:t>
                        </m:r>
                      </m:e>
                    </m:d>
                    <m:r>
                      <a:rPr lang="en-US" b="0" i="1" smtClean="0">
                        <a:latin typeface="Cambria Math"/>
                      </a:rPr>
                      <m:t>→</m:t>
                    </m:r>
                    <m:r>
                      <a:rPr lang="en-US" b="0" i="1" smtClean="0">
                        <a:latin typeface="Cambria Math"/>
                      </a:rPr>
                      <m:t>ℝ</m:t>
                    </m:r>
                  </m:oMath>
                </a14:m>
                <a:r>
                  <a:rPr lang="en-US" dirty="0"/>
                  <a:t> is the solution to</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m:t>
                          </m:r>
                          <m:r>
                            <m:rPr>
                              <m:sty m:val="p"/>
                            </m:rPr>
                            <a:rPr lang="en-US" b="0" i="0" smtClean="0">
                              <a:latin typeface="Cambria Math"/>
                            </a:rPr>
                            <m:t>Φ</m:t>
                          </m:r>
                        </m:num>
                        <m:den>
                          <m:r>
                            <a:rPr lang="en-US" b="0" i="1" smtClean="0">
                              <a:latin typeface="Cambria Math"/>
                            </a:rPr>
                            <m:t>𝜕</m:t>
                          </m:r>
                          <m:r>
                            <a:rPr lang="en-US" b="0" i="1" smtClean="0">
                              <a:latin typeface="Cambria Math"/>
                            </a:rPr>
                            <m:t>𝑡</m:t>
                          </m:r>
                        </m:den>
                      </m:f>
                      <m:r>
                        <a:rPr lang="en-US" b="0" i="0" smtClean="0">
                          <a:latin typeface="Cambria Math"/>
                        </a:rPr>
                        <m:t>+</m:t>
                      </m:r>
                      <m:r>
                        <m:rPr>
                          <m:sty m:val="p"/>
                        </m:rPr>
                        <a:rPr lang="en-US" b="0" i="0" smtClean="0">
                          <a:latin typeface="Cambria Math"/>
                        </a:rPr>
                        <m:t>min</m:t>
                      </m:r>
                      <m:d>
                        <m:dPr>
                          <m:begChr m:val="["/>
                          <m:endChr m:val="]"/>
                          <m:ctrlPr>
                            <a:rPr lang="en-US" i="1" smtClean="0">
                              <a:latin typeface="Cambria Math" panose="02040503050406030204" pitchFamily="18" charset="0"/>
                            </a:rPr>
                          </m:ctrlPr>
                        </m:dPr>
                        <m:e>
                          <m:r>
                            <a:rPr lang="en-US" b="0" i="1" smtClean="0">
                              <a:latin typeface="Cambria Math"/>
                            </a:rPr>
                            <m:t>0,</m:t>
                          </m:r>
                          <m:r>
                            <a:rPr lang="en-US" b="0" i="1" smtClean="0">
                              <a:latin typeface="Cambria Math"/>
                            </a:rPr>
                            <m:t>𝐻</m:t>
                          </m:r>
                          <m:d>
                            <m:dPr>
                              <m:ctrlPr>
                                <a:rPr lang="en-US" i="1" smtClean="0">
                                  <a:latin typeface="Cambria Math" panose="02040503050406030204" pitchFamily="18" charset="0"/>
                                </a:rPr>
                              </m:ctrlPr>
                            </m:dPr>
                            <m:e>
                              <m:r>
                                <a:rPr lang="en-US" b="0" i="1" smtClean="0">
                                  <a:latin typeface="Cambria Math"/>
                                </a:rPr>
                                <m:t>𝑥</m:t>
                              </m:r>
                              <m:r>
                                <a:rPr lang="en-US" b="0" i="1" smtClean="0">
                                  <a:latin typeface="Cambria Math"/>
                                </a:rPr>
                                <m:t>,</m:t>
                              </m:r>
                              <m:r>
                                <a:rPr lang="en-US" b="0" i="0" smtClean="0">
                                  <a:latin typeface="Cambria Math"/>
                                </a:rPr>
                                <m:t>𝛻</m:t>
                              </m:r>
                              <m:r>
                                <m:rPr>
                                  <m:sty m:val="p"/>
                                </m:rPr>
                                <a:rPr lang="en-US" b="0" i="0" smtClean="0">
                                  <a:latin typeface="Cambria Math"/>
                                </a:rPr>
                                <m:t>Φ</m:t>
                              </m:r>
                              <m:r>
                                <a:rPr lang="en-US" b="0" i="1" smtClean="0">
                                  <a:latin typeface="Cambria Math"/>
                                </a:rPr>
                                <m:t> </m:t>
                              </m:r>
                            </m:e>
                          </m:d>
                        </m:e>
                      </m:d>
                      <m:r>
                        <a:rPr lang="en-US" b="0" i="1" smtClean="0">
                          <a:latin typeface="Cambria Math"/>
                        </a:rPr>
                        <m:t>=0</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,0</m:t>
                          </m:r>
                        </m:e>
                      </m:d>
                    </m:oMath>
                  </m:oMathPara>
                </a14:m>
                <a:endParaRPr lang="en-US" b="0" i="1" dirty="0">
                  <a:latin typeface="Cambria Math"/>
                </a:endParaRP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Φ</m:t>
                      </m:r>
                      <m:d>
                        <m:dPr>
                          <m:ctrlPr>
                            <a:rPr lang="en-US" i="1" smtClean="0">
                              <a:latin typeface="Cambria Math" panose="02040503050406030204" pitchFamily="18" charset="0"/>
                            </a:rPr>
                          </m:ctrlPr>
                        </m:dPr>
                        <m:e>
                          <m:r>
                            <a:rPr lang="en-US" b="0" i="1" smtClean="0">
                              <a:latin typeface="Cambria Math"/>
                            </a:rPr>
                            <m:t>𝑥</m:t>
                          </m:r>
                          <m:r>
                            <a:rPr lang="en-US" b="0" i="1" smtClean="0">
                              <a:latin typeface="Cambria Math"/>
                            </a:rPr>
                            <m:t>,0</m:t>
                          </m:r>
                        </m:e>
                      </m:d>
                      <m:r>
                        <a:rPr lang="en-US" b="0" i="1" smtClean="0">
                          <a:latin typeface="Cambria Math"/>
                        </a:rPr>
                        <m:t>=</m:t>
                      </m:r>
                      <m:sSub>
                        <m:sSubPr>
                          <m:ctrlPr>
                            <a:rPr lang="en-US" i="1" smtClean="0">
                              <a:latin typeface="Cambria Math" panose="02040503050406030204" pitchFamily="18" charset="0"/>
                            </a:rPr>
                          </m:ctrlPr>
                        </m:sSubPr>
                        <m:e>
                          <m:r>
                            <a:rPr lang="en-US" b="0" i="1" smtClean="0">
                              <a:latin typeface="Cambria Math"/>
                            </a:rPr>
                            <m:t>𝜙</m:t>
                          </m:r>
                        </m:e>
                        <m:sub>
                          <m:r>
                            <a:rPr lang="en-US" b="0" i="1" smtClean="0">
                              <a:latin typeface="Cambria Math"/>
                            </a:rPr>
                            <m:t>𝒯</m:t>
                          </m:r>
                        </m:sub>
                      </m:sSub>
                      <m:d>
                        <m:dPr>
                          <m:ctrlPr>
                            <a:rPr lang="en-US" i="1" smtClean="0">
                              <a:latin typeface="Cambria Math" panose="02040503050406030204" pitchFamily="18" charset="0"/>
                            </a:rPr>
                          </m:ctrlPr>
                        </m:dPr>
                        <m:e>
                          <m:r>
                            <a:rPr lang="en-US" b="0" i="1" smtClean="0">
                              <a:latin typeface="Cambria Math"/>
                            </a:rPr>
                            <m:t>𝑥</m:t>
                          </m:r>
                        </m:e>
                      </m:d>
                    </m:oMath>
                  </m:oMathPara>
                </a14:m>
                <a:endParaRPr lang="en-US" dirty="0"/>
              </a:p>
              <a:p>
                <a:pPr marL="0" indent="0">
                  <a:buNone/>
                </a:pPr>
                <a:endParaRPr lang="en-US" dirty="0"/>
              </a:p>
              <a:p>
                <a:pPr marL="0" indent="0">
                  <a:buNone/>
                </a:pPr>
                <a:r>
                  <a:rPr lang="en-US" dirty="0"/>
                  <a:t>where the Hamiltonian is given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𝐻</m:t>
                      </m:r>
                      <m:d>
                        <m:dPr>
                          <m:ctrlPr>
                            <a:rPr lang="en-US" i="1" smtClean="0">
                              <a:latin typeface="Cambria Math" panose="02040503050406030204" pitchFamily="18" charset="0"/>
                            </a:rPr>
                          </m:ctrlPr>
                        </m:dPr>
                        <m:e>
                          <m:r>
                            <a:rPr lang="en-US" b="0" i="1" smtClean="0">
                              <a:latin typeface="Cambria Math"/>
                            </a:rPr>
                            <m:t>𝑥</m:t>
                          </m:r>
                          <m:r>
                            <a:rPr lang="en-US" b="0" i="1" smtClean="0">
                              <a:latin typeface="Cambria Math"/>
                            </a:rPr>
                            <m:t>,</m:t>
                          </m:r>
                          <m:r>
                            <a:rPr lang="en-US" b="0" i="1" smtClean="0">
                              <a:latin typeface="Cambria Math"/>
                            </a:rPr>
                            <m:t>𝑝</m:t>
                          </m:r>
                        </m:e>
                      </m:d>
                      <m:r>
                        <a:rPr lang="en-US" b="0" i="1" smtClean="0">
                          <a:latin typeface="Cambria Math"/>
                        </a:rPr>
                        <m:t>=</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a:rPr>
                                <m:t>min</m:t>
                              </m:r>
                            </m:e>
                            <m:lim>
                              <m:r>
                                <a:rPr lang="en-US" b="0" i="1" smtClean="0">
                                  <a:latin typeface="Cambria Math" panose="02040503050406030204" pitchFamily="18" charset="0"/>
                                </a:rPr>
                                <m:t>𝑢</m:t>
                              </m:r>
                            </m:lim>
                          </m:limLow>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a:rPr>
                                    <m:t>max</m:t>
                                  </m:r>
                                </m:e>
                                <m:lim>
                                  <m:r>
                                    <a:rPr lang="en-US" b="0" i="1" smtClean="0">
                                      <a:latin typeface="Cambria Math"/>
                                    </a:rPr>
                                    <m:t>𝑑</m:t>
                                  </m:r>
                                </m:lim>
                              </m:limLow>
                            </m:fName>
                            <m:e>
                              <m:sSup>
                                <m:sSupPr>
                                  <m:ctrlPr>
                                    <a:rPr lang="en-US" i="1" smtClean="0">
                                      <a:latin typeface="Cambria Math" panose="02040503050406030204" pitchFamily="18" charset="0"/>
                                    </a:rPr>
                                  </m:ctrlPr>
                                </m:sSupPr>
                                <m:e>
                                  <m:r>
                                    <a:rPr lang="en-US" b="0" i="1" smtClean="0">
                                      <a:latin typeface="Cambria Math"/>
                                    </a:rPr>
                                    <m:t>𝑝</m:t>
                                  </m:r>
                                </m:e>
                                <m:sup>
                                  <m:r>
                                    <a:rPr lang="en-US" b="0" i="1" smtClean="0">
                                      <a:latin typeface="Cambria Math"/>
                                    </a:rPr>
                                    <m:t>𝑇</m:t>
                                  </m:r>
                                </m:sup>
                              </m:sSup>
                              <m:r>
                                <a:rPr lang="en-US" b="0" i="1" smtClean="0">
                                  <a:latin typeface="Cambria Math"/>
                                </a:rPr>
                                <m:t>𝑓</m:t>
                              </m:r>
                              <m:d>
                                <m:dPr>
                                  <m:ctrlPr>
                                    <a:rPr lang="en-US" i="1" smtClean="0">
                                      <a:latin typeface="Cambria Math" panose="02040503050406030204" pitchFamily="18" charset="0"/>
                                    </a:rPr>
                                  </m:ctrlPr>
                                </m:dPr>
                                <m:e>
                                  <m:r>
                                    <a:rPr lang="en-US" b="0" i="1" smtClean="0">
                                      <a:latin typeface="Cambria Math"/>
                                    </a:rPr>
                                    <m:t>𝑥</m:t>
                                  </m:r>
                                  <m:r>
                                    <a:rPr lang="en-US" b="0" i="1" smtClean="0">
                                      <a:latin typeface="Cambria Math"/>
                                    </a:rPr>
                                    <m:t>,</m:t>
                                  </m:r>
                                  <m:r>
                                    <a:rPr lang="en-US" b="0" i="1" smtClean="0">
                                      <a:latin typeface="Cambria Math"/>
                                    </a:rPr>
                                    <m:t>𝑢</m:t>
                                  </m:r>
                                  <m:r>
                                    <a:rPr lang="en-US" b="0" i="1" smtClean="0">
                                      <a:latin typeface="Cambria Math"/>
                                    </a:rPr>
                                    <m:t>,</m:t>
                                  </m:r>
                                  <m:r>
                                    <a:rPr lang="en-US" b="0" i="1" smtClean="0">
                                      <a:latin typeface="Cambria Math"/>
                                    </a:rPr>
                                    <m:t>𝑑</m:t>
                                  </m:r>
                                </m:e>
                              </m:d>
                            </m:e>
                          </m:func>
                        </m:e>
                      </m:func>
                    </m:oMath>
                  </m:oMathPara>
                </a14:m>
                <a:endParaRPr lang="en-US" dirty="0"/>
              </a:p>
              <a:p>
                <a:pPr marL="0" indent="0">
                  <a:buNone/>
                </a:pPr>
                <a:endParaRPr lang="en-US" dirty="0"/>
              </a:p>
              <a:p>
                <a:r>
                  <a:rPr lang="en-US" dirty="0">
                    <a:solidFill>
                      <a:schemeClr val="bg1"/>
                    </a:solidFill>
                  </a:rPr>
                  <a:t>Optimal controls given by optimizers of Hamiltonian</a:t>
                </a:r>
              </a:p>
              <a:p>
                <a:pPr marL="0" indent="0">
                  <a:buNone/>
                </a:pPr>
                <a:endParaRPr lang="en-US" dirty="0">
                  <a:solidFill>
                    <a:schemeClr val="bg1"/>
                  </a:solidFill>
                </a:endParaRPr>
              </a:p>
              <a:p>
                <a:r>
                  <a:rPr lang="en-US" dirty="0">
                    <a:solidFill>
                      <a:schemeClr val="bg1"/>
                    </a:solidFill>
                  </a:rPr>
                  <a:t>Toolbox of Level Set Methods</a:t>
                </a:r>
                <a:r>
                  <a:rPr lang="en-US" baseline="30000" dirty="0">
                    <a:solidFill>
                      <a:schemeClr val="bg1"/>
                    </a:solidFill>
                  </a:rPr>
                  <a:t>[2]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3501" b="-3081"/>
                </a:stretch>
              </a:blipFill>
            </p:spPr>
            <p:txBody>
              <a:bodyPr/>
              <a:lstStyle/>
              <a:p>
                <a:r>
                  <a:rPr lang="en-US">
                    <a:noFill/>
                  </a:rPr>
                  <a:t> </a:t>
                </a:r>
              </a:p>
            </p:txBody>
          </p:sp>
        </mc:Fallback>
      </mc:AlternateContent>
      <p:sp>
        <p:nvSpPr>
          <p:cNvPr id="5" name="Title 4"/>
          <p:cNvSpPr>
            <a:spLocks noGrp="1"/>
          </p:cNvSpPr>
          <p:nvPr>
            <p:ph type="title"/>
          </p:nvPr>
        </p:nvSpPr>
        <p:spPr/>
        <p:txBody>
          <a:bodyPr>
            <a:normAutofit/>
          </a:bodyPr>
          <a:lstStyle/>
          <a:p>
            <a:r>
              <a:rPr lang="en-US" dirty="0"/>
              <a:t>Hamilton-Jacobi Formulation</a:t>
            </a:r>
            <a:endParaRPr lang="en-US" baseline="30000" dirty="0"/>
          </a:p>
        </p:txBody>
      </p:sp>
      <p:sp>
        <p:nvSpPr>
          <p:cNvPr id="2" name="Slide Number Placeholder 1"/>
          <p:cNvSpPr>
            <a:spLocks noGrp="1"/>
          </p:cNvSpPr>
          <p:nvPr>
            <p:ph type="sldNum" sz="quarter" idx="12"/>
          </p:nvPr>
        </p:nvSpPr>
        <p:spPr/>
        <p:txBody>
          <a:bodyPr/>
          <a:lstStyle/>
          <a:p>
            <a:fld id="{F540F1F0-DFD0-43E9-B762-BAD634239193}" type="slidenum">
              <a:rPr lang="en-US" smtClean="0"/>
              <a:t>22</a:t>
            </a:fld>
            <a:endParaRPr lang="en-US"/>
          </a:p>
        </p:txBody>
      </p:sp>
      <p:grpSp>
        <p:nvGrpSpPr>
          <p:cNvPr id="6" name="Group 5"/>
          <p:cNvGrpSpPr/>
          <p:nvPr/>
        </p:nvGrpSpPr>
        <p:grpSpPr>
          <a:xfrm>
            <a:off x="6457950" y="2728249"/>
            <a:ext cx="2757994" cy="1822749"/>
            <a:chOff x="4949406" y="582225"/>
            <a:chExt cx="4498277" cy="2956923"/>
          </a:xfrm>
        </p:grpSpPr>
        <p:sp>
          <p:nvSpPr>
            <p:cNvPr id="7" name="Oval 6"/>
            <p:cNvSpPr/>
            <p:nvPr/>
          </p:nvSpPr>
          <p:spPr>
            <a:xfrm>
              <a:off x="5807513" y="1893228"/>
              <a:ext cx="2840638" cy="1645920"/>
            </a:xfrm>
            <a:prstGeom prst="ellipse">
              <a:avLst/>
            </a:prstGeom>
            <a:noFill/>
            <a:ln>
              <a:solidFill>
                <a:srgbClr val="3030FF"/>
              </a:solidFill>
            </a:ln>
          </p:spPr>
          <p:txBody>
            <a:bodyPr wrap="square" rtlCol="0" anchor="ctr">
              <a:spAutoFit/>
            </a:bodyPr>
            <a:lstStyle/>
            <a:p>
              <a:pPr algn="ctr"/>
              <a:endParaRPr lang="en-US" sz="5400" dirty="0">
                <a:latin typeface="Gill Sans MT" pitchFamily="34" charset="0"/>
              </a:endParaRPr>
            </a:p>
          </p:txBody>
        </p:sp>
        <p:sp>
          <p:nvSpPr>
            <p:cNvPr id="8" name="Oval 7"/>
            <p:cNvSpPr/>
            <p:nvPr/>
          </p:nvSpPr>
          <p:spPr>
            <a:xfrm>
              <a:off x="7397621" y="2141159"/>
              <a:ext cx="1231162" cy="1205287"/>
            </a:xfrm>
            <a:prstGeom prst="ellipse">
              <a:avLst/>
            </a:prstGeom>
            <a:noFill/>
            <a:ln w="76200">
              <a:solidFill>
                <a:srgbClr val="3030FF"/>
              </a:solidFill>
            </a:ln>
          </p:spPr>
          <p:txBody>
            <a:bodyPr wrap="square" rtlCol="0" anchor="ctr">
              <a:spAutoFit/>
            </a:bodyPr>
            <a:lstStyle/>
            <a:p>
              <a:pPr algn="ctr"/>
              <a:endParaRPr lang="en-US" sz="5400" dirty="0">
                <a:latin typeface="Gill Sans MT" pitchFamily="34" charset="0"/>
              </a:endParaRPr>
            </a:p>
          </p:txBody>
        </p:sp>
        <p:cxnSp>
          <p:nvCxnSpPr>
            <p:cNvPr id="9" name="Straight Arrow Connector 8"/>
            <p:cNvCxnSpPr/>
            <p:nvPr/>
          </p:nvCxnSpPr>
          <p:spPr>
            <a:xfrm>
              <a:off x="6376302" y="1886915"/>
              <a:ext cx="56305" cy="73039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2" idx="2"/>
            </p:cNvCxnSpPr>
            <p:nvPr/>
          </p:nvCxnSpPr>
          <p:spPr>
            <a:xfrm flipH="1">
              <a:off x="8070672" y="1730581"/>
              <a:ext cx="395949" cy="90530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4949406" y="774929"/>
                  <a:ext cx="2966403" cy="1073475"/>
                </a:xfrm>
                <a:prstGeom prst="rect">
                  <a:avLst/>
                </a:prstGeom>
                <a:noFill/>
              </p:spPr>
              <p:txBody>
                <a:bodyPr wrap="none" rtlCol="0">
                  <a:spAutoFit/>
                </a:bodyPr>
                <a:lstStyle/>
                <a:p>
                  <a:r>
                    <a:rPr lang="en-US" sz="2000" dirty="0">
                      <a:ea typeface="Verdana" panose="020B0604030504040204" pitchFamily="34" charset="0"/>
                      <a:cs typeface="Verdana" panose="020B0604030504040204" pitchFamily="34" charset="0"/>
                    </a:rPr>
                    <a:t>Reachable set </a:t>
                  </a:r>
                </a:p>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Verdana" panose="020B0604030504040204" pitchFamily="34" charset="0"/>
                            <a:cs typeface="Verdana" panose="020B0604030504040204" pitchFamily="34" charset="0"/>
                          </a:rPr>
                          <m:t>Φ</m:t>
                        </m:r>
                        <m:d>
                          <m:dPr>
                            <m:ctrlPr>
                              <a:rPr lang="en-US" sz="2000" b="0" i="1" smtClean="0">
                                <a:latin typeface="Cambria Math" panose="02040503050406030204" pitchFamily="18"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r>
                              <a:rPr lang="en-US" sz="2000" b="0" i="1" smtClean="0">
                                <a:latin typeface="Cambria Math" panose="02040503050406030204" pitchFamily="18" charset="0"/>
                                <a:ea typeface="Verdana" panose="020B0604030504040204" pitchFamily="34" charset="0"/>
                                <a:cs typeface="Verdana" panose="020B0604030504040204" pitchFamily="34" charset="0"/>
                              </a:rPr>
                              <m:t>,</m:t>
                            </m:r>
                            <m:r>
                              <a:rPr lang="en-US" sz="2000" b="0" i="1" smtClean="0">
                                <a:latin typeface="Cambria Math" panose="02040503050406030204" pitchFamily="18" charset="0"/>
                                <a:ea typeface="Verdana" panose="020B0604030504040204" pitchFamily="34" charset="0"/>
                                <a:cs typeface="Verdana" panose="020B0604030504040204" pitchFamily="34" charset="0"/>
                              </a:rPr>
                              <m:t>𝑇</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49406" y="774929"/>
                  <a:ext cx="2966403" cy="1073475"/>
                </a:xfrm>
                <a:prstGeom prst="rect">
                  <a:avLst/>
                </a:prstGeom>
                <a:blipFill rotWithShape="0">
                  <a:blip r:embed="rId4"/>
                  <a:stretch>
                    <a:fillRect l="-3344" t="-4587" b="-18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485559" y="582225"/>
                  <a:ext cx="1962124" cy="1148356"/>
                </a:xfrm>
                <a:prstGeom prst="rect">
                  <a:avLst/>
                </a:prstGeom>
                <a:noFill/>
              </p:spPr>
              <p:txBody>
                <a:bodyPr wrap="none" rtlCol="0">
                  <a:spAutoFit/>
                </a:bodyPr>
                <a:lstStyle/>
                <a:p>
                  <a:r>
                    <a:rPr lang="en-US" sz="2000" dirty="0">
                      <a:ea typeface="Verdana" panose="020B0604030504040204" pitchFamily="34" charset="0"/>
                      <a:cs typeface="Verdana" panose="020B0604030504040204" pitchFamily="34" charset="0"/>
                    </a:rPr>
                    <a:t>Target set</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2000" b="0" i="1" smtClean="0">
                                <a:latin typeface="Cambria Math" panose="02040503050406030204" pitchFamily="18" charset="0"/>
                                <a:ea typeface="Verdana" panose="020B0604030504040204" pitchFamily="34" charset="0"/>
                                <a:cs typeface="Verdana" panose="020B0604030504040204" pitchFamily="34" charset="0"/>
                              </a:rPr>
                              <m:t>𝜙</m:t>
                            </m:r>
                          </m:e>
                          <m:sub>
                            <m:r>
                              <a:rPr lang="en-US" sz="2000" b="0" i="1" smtClean="0">
                                <a:latin typeface="Cambria Math" panose="02040503050406030204" pitchFamily="18" charset="0"/>
                                <a:ea typeface="Verdana" panose="020B0604030504040204" pitchFamily="34" charset="0"/>
                                <a:cs typeface="Verdana" panose="020B0604030504040204" pitchFamily="34" charset="0"/>
                              </a:rPr>
                              <m:t>𝒯</m:t>
                            </m:r>
                          </m:sub>
                        </m:sSub>
                        <m:d>
                          <m:dPr>
                            <m:ctrlPr>
                              <a:rPr lang="en-US" sz="2000" b="0" i="1" smtClean="0">
                                <a:latin typeface="Cambria Math" panose="02040503050406030204" pitchFamily="18" charset="0"/>
                                <a:ea typeface="Verdana" panose="020B0604030504040204" pitchFamily="34" charset="0"/>
                                <a:cs typeface="Verdana" panose="020B0604030504040204" pitchFamily="34" charset="0"/>
                              </a:rPr>
                            </m:ctrlPr>
                          </m:dPr>
                          <m:e>
                            <m:r>
                              <a:rPr lang="en-US" sz="2000" b="0" i="1" smtClean="0">
                                <a:latin typeface="Cambria Math" panose="02040503050406030204" pitchFamily="18" charset="0"/>
                                <a:ea typeface="Verdana" panose="020B0604030504040204" pitchFamily="34" charset="0"/>
                                <a:cs typeface="Verdana" panose="020B0604030504040204" pitchFamily="34" charset="0"/>
                              </a:rPr>
                              <m:t>𝑥</m:t>
                            </m:r>
                          </m:e>
                        </m:d>
                      </m:oMath>
                    </m:oMathPara>
                  </a14:m>
                  <a:endParaRPr lang="en-US" sz="2000" dirty="0">
                    <a:ea typeface="Verdana" panose="020B0604030504040204" pitchFamily="34" charset="0"/>
                    <a:cs typeface="Verdana" panose="020B060403050404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485559" y="582225"/>
                  <a:ext cx="1962124" cy="1148356"/>
                </a:xfrm>
                <a:prstGeom prst="rect">
                  <a:avLst/>
                </a:prstGeom>
                <a:blipFill rotWithShape="0">
                  <a:blip r:embed="rId5"/>
                  <a:stretch>
                    <a:fillRect l="-5051" t="-5172" r="-4040" b="-6897"/>
                  </a:stretch>
                </a:blipFill>
              </p:spPr>
              <p:txBody>
                <a:bodyPr/>
                <a:lstStyle/>
                <a:p>
                  <a:r>
                    <a:rPr lang="en-US">
                      <a:noFill/>
                    </a:rPr>
                    <a:t> </a:t>
                  </a:r>
                </a:p>
              </p:txBody>
            </p:sp>
          </mc:Fallback>
        </mc:AlternateContent>
      </p:gr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1253841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6661"/>
            <a:ext cx="7886700" cy="924028"/>
          </a:xfrm>
        </p:spPr>
        <p:txBody>
          <a:bodyPr>
            <a:normAutofit fontScale="90000"/>
          </a:bodyPr>
          <a:lstStyle/>
          <a:p>
            <a:r>
              <a:rPr lang="en-US" dirty="0" err="1"/>
              <a:t>Liveness</a:t>
            </a:r>
            <a:r>
              <a:rPr lang="en-US" dirty="0"/>
              <a:t> controllers from reachable sets</a:t>
            </a:r>
          </a:p>
        </p:txBody>
      </p:sp>
      <p:sp>
        <p:nvSpPr>
          <p:cNvPr id="3" name="Content Placeholder 2"/>
          <p:cNvSpPr>
            <a:spLocks noGrp="1"/>
          </p:cNvSpPr>
          <p:nvPr>
            <p:ph idx="1"/>
          </p:nvPr>
        </p:nvSpPr>
        <p:spPr/>
        <p:txBody>
          <a:bodyPr>
            <a:normAutofit fontScale="85000"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solidFill>
                  <a:schemeClr val="bg1"/>
                </a:solidFill>
              </a:rPr>
              <a:t>Joining platoon on highway</a:t>
            </a:r>
          </a:p>
          <a:p>
            <a:pPr lvl="1"/>
            <a:r>
              <a:rPr lang="en-US" dirty="0">
                <a:solidFill>
                  <a:schemeClr val="bg1"/>
                </a:solidFill>
              </a:rPr>
              <a:t>Target set: desired merging point in terms of relative coordinates</a:t>
            </a:r>
          </a:p>
          <a:p>
            <a:pPr lvl="1"/>
            <a:r>
              <a:rPr lang="en-US" dirty="0">
                <a:solidFill>
                  <a:schemeClr val="bg1"/>
                </a:solidFill>
              </a:rPr>
              <a:t>Reachable set: set of states in relative coordinates that can reach target set</a:t>
            </a:r>
          </a:p>
          <a:p>
            <a:pPr marL="457200" lvl="1" indent="0">
              <a:buNone/>
            </a:pPr>
            <a:endParaRPr lang="en-US" dirty="0">
              <a:solidFill>
                <a:schemeClr val="bg1"/>
              </a:solidFill>
            </a:endParaRPr>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1845225" y="3581364"/>
            <a:ext cx="4520066" cy="2492959"/>
            <a:chOff x="796354" y="2411470"/>
            <a:chExt cx="4520066" cy="2492959"/>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6" name="TextBox 5"/>
            <p:cNvSpPr txBox="1"/>
            <p:nvPr/>
          </p:nvSpPr>
          <p:spPr>
            <a:xfrm>
              <a:off x="3033131" y="2411470"/>
              <a:ext cx="2283289" cy="73574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Leader</a:t>
              </a:r>
              <a:endParaRPr lang="en-US" sz="1200" b="1" dirty="0"/>
            </a:p>
            <a:p>
              <a:pPr marL="285750" indent="-285750">
                <a:buFont typeface="Arial" panose="020B0604020202020204" pitchFamily="34" charset="0"/>
                <a:buChar char="•"/>
              </a:pPr>
              <a:r>
                <a:rPr lang="en-US" sz="1200" dirty="0"/>
                <a:t>Leader of platoon</a:t>
              </a:r>
            </a:p>
          </p:txBody>
        </p:sp>
        <p:cxnSp>
          <p:nvCxnSpPr>
            <p:cNvPr id="7" name="Curved Connector 6"/>
            <p:cNvCxnSpPr/>
            <p:nvPr/>
          </p:nvCxnSpPr>
          <p:spPr>
            <a:xfrm rot="5400000" flipH="1" flipV="1">
              <a:off x="2354353" y="3141683"/>
              <a:ext cx="1069688" cy="287868"/>
            </a:xfrm>
            <a:prstGeom prst="curvedConnector2">
              <a:avLst/>
            </a:prstGeom>
            <a:ln>
              <a:tailEnd type="triangle" w="lg" len="lg"/>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731768" y="3260690"/>
              <a:ext cx="1211754" cy="584775"/>
            </a:xfrm>
            <a:prstGeom prst="rect">
              <a:avLst/>
            </a:prstGeom>
            <a:noFill/>
          </p:spPr>
          <p:txBody>
            <a:bodyPr wrap="square" rtlCol="0">
              <a:spAutoFit/>
            </a:bodyPr>
            <a:lstStyle/>
            <a:p>
              <a:r>
                <a:rPr lang="en-US" sz="1600" dirty="0"/>
                <a:t>Merge onto highway</a:t>
              </a: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906310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1294"/>
            <a:ext cx="7886700" cy="749395"/>
          </a:xfrm>
        </p:spPr>
        <p:txBody>
          <a:bodyPr>
            <a:normAutofit fontScale="90000"/>
          </a:bodyPr>
          <a:lstStyle/>
          <a:p>
            <a:r>
              <a:rPr lang="en-US" dirty="0" err="1"/>
              <a:t>Liveness</a:t>
            </a:r>
            <a:r>
              <a:rPr lang="en-US" dirty="0"/>
              <a:t> controllers from reachable sets</a:t>
            </a:r>
          </a:p>
        </p:txBody>
      </p:sp>
      <p:sp>
        <p:nvSpPr>
          <p:cNvPr id="3" name="Content Placeholder 2"/>
          <p:cNvSpPr>
            <a:spLocks noGrp="1"/>
          </p:cNvSpPr>
          <p:nvPr>
            <p:ph idx="1"/>
          </p:nvPr>
        </p:nvSpPr>
        <p:spPr/>
        <p:txBody>
          <a:bodyPr>
            <a:normAutofit fontScale="85000" lnSpcReduction="10000"/>
          </a:bodyPr>
          <a:lstStyle/>
          <a:p>
            <a:r>
              <a:rPr lang="en-US" dirty="0"/>
              <a:t>Merging onto a highway</a:t>
            </a:r>
          </a:p>
          <a:p>
            <a:pPr lvl="1"/>
            <a:r>
              <a:rPr lang="en-US" dirty="0"/>
              <a:t>Target set: desired merging point and relative velocity</a:t>
            </a:r>
          </a:p>
          <a:p>
            <a:pPr lvl="1"/>
            <a:r>
              <a:rPr lang="en-US" dirty="0"/>
              <a:t>Reachable set: set of states that can reach target set</a:t>
            </a:r>
          </a:p>
          <a:p>
            <a:pPr lvl="1"/>
            <a:endParaRPr lang="en-US" dirty="0"/>
          </a:p>
          <a:p>
            <a:r>
              <a:rPr lang="en-US" dirty="0"/>
              <a:t>Joining platoon on highway</a:t>
            </a:r>
          </a:p>
          <a:p>
            <a:pPr lvl="1"/>
            <a:r>
              <a:rPr lang="en-US" dirty="0"/>
              <a:t>Target set: desired merging point in terms of relative coordinates</a:t>
            </a:r>
          </a:p>
          <a:p>
            <a:pPr lvl="1"/>
            <a:r>
              <a:rPr lang="en-US" dirty="0"/>
              <a:t>Reachable set: set of states in relative coordinates that can reach target set</a:t>
            </a:r>
          </a:p>
          <a:p>
            <a:pPr marL="457200" lvl="1" indent="0">
              <a:buNone/>
            </a:pPr>
            <a:endParaRPr lang="en-US" dirty="0"/>
          </a:p>
          <a:p>
            <a:r>
              <a:rPr lang="en-US" dirty="0">
                <a:solidFill>
                  <a:schemeClr val="bg1"/>
                </a:solidFill>
              </a:rPr>
              <a:t>Controller</a:t>
            </a:r>
          </a:p>
          <a:p>
            <a:pPr lvl="1"/>
            <a:r>
              <a:rPr lang="en-US" dirty="0">
                <a:solidFill>
                  <a:schemeClr val="bg1"/>
                </a:solidFill>
              </a:rPr>
              <a:t>Take straight line towards target until vehicle is inside reachable set</a:t>
            </a:r>
          </a:p>
          <a:p>
            <a:pPr lvl="1"/>
            <a:r>
              <a:rPr lang="en-US" dirty="0">
                <a:solidFill>
                  <a:schemeClr val="bg1"/>
                </a:solidFill>
              </a:rPr>
              <a:t>Use optimal control from reachable set once vehicle is inside reachable set</a:t>
            </a:r>
          </a:p>
        </p:txBody>
      </p:sp>
      <p:grpSp>
        <p:nvGrpSpPr>
          <p:cNvPr id="4" name="Group 3"/>
          <p:cNvGrpSpPr/>
          <p:nvPr/>
        </p:nvGrpSpPr>
        <p:grpSpPr>
          <a:xfrm>
            <a:off x="746412" y="5008424"/>
            <a:ext cx="7364102" cy="1255097"/>
            <a:chOff x="796354" y="3649332"/>
            <a:chExt cx="7364102" cy="1255097"/>
          </a:xfrm>
        </p:grpSpPr>
        <p:sp>
          <p:nvSpPr>
            <p:cNvPr id="5" name="TextBox 4"/>
            <p:cNvSpPr txBox="1"/>
            <p:nvPr/>
          </p:nvSpPr>
          <p:spPr>
            <a:xfrm>
              <a:off x="796354" y="3649332"/>
              <a:ext cx="2283289" cy="1255097"/>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Free</a:t>
              </a:r>
              <a:endParaRPr lang="en-US" sz="1200" b="1" dirty="0"/>
            </a:p>
            <a:p>
              <a:pPr marL="285750" indent="-285750">
                <a:buFont typeface="Arial" panose="020B0604020202020204" pitchFamily="34" charset="0"/>
                <a:buChar char="•"/>
              </a:pPr>
              <a:r>
                <a:rPr lang="en-US" sz="1200" dirty="0"/>
                <a:t>Vehicle not in a platoon or on a highway</a:t>
              </a:r>
            </a:p>
          </p:txBody>
        </p:sp>
        <p:sp>
          <p:nvSpPr>
            <p:cNvPr id="7" name="TextBox 6"/>
            <p:cNvSpPr txBox="1"/>
            <p:nvPr/>
          </p:nvSpPr>
          <p:spPr>
            <a:xfrm>
              <a:off x="5877167" y="3778580"/>
              <a:ext cx="2283289" cy="995422"/>
            </a:xfrm>
            <a:prstGeom prst="ellipse">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Follower</a:t>
              </a:r>
              <a:endParaRPr lang="en-US" sz="1200" b="1" dirty="0"/>
            </a:p>
            <a:p>
              <a:pPr marL="285750" indent="-285750">
                <a:buFont typeface="Arial" panose="020B0604020202020204" pitchFamily="34" charset="0"/>
                <a:buChar char="•"/>
              </a:pPr>
              <a:r>
                <a:rPr lang="en-US" sz="1200" dirty="0"/>
                <a:t>Member of platoon</a:t>
              </a:r>
            </a:p>
          </p:txBody>
        </p:sp>
        <p:cxnSp>
          <p:nvCxnSpPr>
            <p:cNvPr id="15" name="Curved Connector 14"/>
            <p:cNvCxnSpPr/>
            <p:nvPr/>
          </p:nvCxnSpPr>
          <p:spPr>
            <a:xfrm flipV="1">
              <a:off x="3079643" y="4233012"/>
              <a:ext cx="2797524" cy="590"/>
            </a:xfrm>
            <a:prstGeom prst="curvedConnector3">
              <a:avLst>
                <a:gd name="adj1" fmla="val 50000"/>
              </a:avLst>
            </a:prstGeom>
            <a:ln>
              <a:tailEnd type="triangle" w="lg" len="lg"/>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3593878" y="3863680"/>
              <a:ext cx="1331518" cy="369332"/>
            </a:xfrm>
            <a:prstGeom prst="rect">
              <a:avLst/>
            </a:prstGeom>
            <a:noFill/>
          </p:spPr>
          <p:txBody>
            <a:bodyPr wrap="none" rtlCol="0">
              <a:spAutoFit/>
            </a:bodyPr>
            <a:lstStyle/>
            <a:p>
              <a:r>
                <a:rPr lang="en-US" dirty="0"/>
                <a:t>Join platoon</a:t>
              </a: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66299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controllers</a:t>
            </a:r>
          </a:p>
        </p:txBody>
      </p:sp>
      <p:sp>
        <p:nvSpPr>
          <p:cNvPr id="3" name="Content Placeholder 2"/>
          <p:cNvSpPr>
            <a:spLocks noGrp="1"/>
          </p:cNvSpPr>
          <p:nvPr>
            <p:ph idx="1"/>
          </p:nvPr>
        </p:nvSpPr>
        <p:spPr/>
        <p:txBody>
          <a:bodyPr/>
          <a:lstStyle/>
          <a:p>
            <a:r>
              <a:rPr lang="en-US" dirty="0"/>
              <a:t>Collision avoidance</a:t>
            </a:r>
          </a:p>
          <a:p>
            <a:pPr lvl="1"/>
            <a:r>
              <a:rPr lang="en-US" dirty="0"/>
              <a:t>Target set: collision box in relative states plus (union) velocity limits</a:t>
            </a:r>
          </a:p>
          <a:p>
            <a:pPr lvl="1"/>
            <a:r>
              <a:rPr lang="en-US" dirty="0"/>
              <a:t>Reachable set: set of states in relative coordinates that will hit target set assuming worst case disturbance</a:t>
            </a:r>
          </a:p>
          <a:p>
            <a:endParaRPr lang="en-US" dirty="0"/>
          </a:p>
          <a:p>
            <a:r>
              <a:rPr lang="en-US" dirty="0">
                <a:solidFill>
                  <a:schemeClr val="bg1"/>
                </a:solidFill>
              </a:rPr>
              <a:t>Controller</a:t>
            </a:r>
          </a:p>
          <a:p>
            <a:pPr lvl="1"/>
            <a:r>
              <a:rPr lang="en-US" dirty="0">
                <a:solidFill>
                  <a:schemeClr val="bg1"/>
                </a:solidFill>
              </a:rPr>
              <a:t>Use </a:t>
            </a:r>
            <a:r>
              <a:rPr lang="en-US" dirty="0" err="1">
                <a:solidFill>
                  <a:schemeClr val="bg1"/>
                </a:solidFill>
              </a:rPr>
              <a:t>liveness</a:t>
            </a:r>
            <a:r>
              <a:rPr lang="en-US" dirty="0">
                <a:solidFill>
                  <a:schemeClr val="bg1"/>
                </a:solidFill>
              </a:rPr>
              <a:t> controller if safe</a:t>
            </a:r>
          </a:p>
          <a:p>
            <a:pPr lvl="1"/>
            <a:r>
              <a:rPr lang="en-US" dirty="0">
                <a:solidFill>
                  <a:schemeClr val="bg1"/>
                </a:solidFill>
              </a:rPr>
              <a:t>Use safety controller if not safe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00799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controllers</a:t>
            </a:r>
          </a:p>
        </p:txBody>
      </p:sp>
      <p:sp>
        <p:nvSpPr>
          <p:cNvPr id="3" name="Content Placeholder 2"/>
          <p:cNvSpPr>
            <a:spLocks noGrp="1"/>
          </p:cNvSpPr>
          <p:nvPr>
            <p:ph idx="1"/>
          </p:nvPr>
        </p:nvSpPr>
        <p:spPr/>
        <p:txBody>
          <a:bodyPr/>
          <a:lstStyle/>
          <a:p>
            <a:r>
              <a:rPr lang="en-US" dirty="0"/>
              <a:t>Collision avoidance</a:t>
            </a:r>
          </a:p>
          <a:p>
            <a:pPr lvl="1"/>
            <a:r>
              <a:rPr lang="en-US" dirty="0"/>
              <a:t>Target set: collision box in relative states plus (union) velocity limits</a:t>
            </a:r>
          </a:p>
          <a:p>
            <a:pPr lvl="1"/>
            <a:r>
              <a:rPr lang="en-US" dirty="0"/>
              <a:t>Reachable set: set of states in relative coordinates that will hit target set assuming worst case disturbance</a:t>
            </a:r>
          </a:p>
          <a:p>
            <a:endParaRPr lang="en-US" dirty="0"/>
          </a:p>
          <a:p>
            <a:r>
              <a:rPr lang="en-US" dirty="0"/>
              <a:t>Controller</a:t>
            </a:r>
          </a:p>
          <a:p>
            <a:pPr lvl="1"/>
            <a:r>
              <a:rPr lang="en-US" dirty="0"/>
              <a:t>Use </a:t>
            </a:r>
            <a:r>
              <a:rPr lang="en-US" dirty="0" err="1"/>
              <a:t>liveness</a:t>
            </a:r>
            <a:r>
              <a:rPr lang="en-US" dirty="0"/>
              <a:t> controller if safe</a:t>
            </a:r>
          </a:p>
          <a:p>
            <a:pPr lvl="1"/>
            <a:r>
              <a:rPr lang="en-US" dirty="0"/>
              <a:t>Use safety controller if not safe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742408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highways</a:t>
            </a:r>
          </a:p>
          <a:p>
            <a:endParaRPr lang="en-US" dirty="0"/>
          </a:p>
          <a:p>
            <a:r>
              <a:rPr lang="en-US" dirty="0"/>
              <a:t>Platooning</a:t>
            </a:r>
          </a:p>
          <a:p>
            <a:pPr lvl="1"/>
            <a:r>
              <a:rPr lang="en-US"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b="1"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88091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Single </a:t>
                </a:r>
                <a:r>
                  <a:rPr lang="en-US" dirty="0" err="1"/>
                  <a:t>quadrotor</a:t>
                </a:r>
                <a:r>
                  <a:rPr lang="en-US" dirty="0"/>
                  <a:t> dynamics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𝑝</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𝑣</m:t>
                          </m:r>
                        </m:e>
                        <m:sub>
                          <m:r>
                            <a:rPr lang="en-US" b="0" i="1" smtClean="0">
                              <a:latin typeface="Cambria Math" charset="0"/>
                            </a:rPr>
                            <m:t>𝑥</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𝑣</m:t>
                              </m:r>
                            </m:e>
                          </m:acc>
                        </m:e>
                        <m:sub>
                          <m:r>
                            <a:rPr lang="en-US" b="0" i="1" smtClean="0">
                              <a:latin typeface="Cambria Math" charset="0"/>
                            </a:rPr>
                            <m:t>𝑥</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𝑥</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𝑝</m:t>
                              </m:r>
                            </m:e>
                          </m:acc>
                        </m:e>
                        <m:sub>
                          <m:r>
                            <a:rPr lang="en-US" b="0" i="1" smtClean="0">
                              <a:latin typeface="Cambria Math" charset="0"/>
                            </a:rPr>
                            <m:t>𝑦</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𝑣</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𝑣</m:t>
                              </m:r>
                            </m:e>
                          </m:acc>
                        </m:e>
                        <m:sub>
                          <m:r>
                            <a:rPr lang="en-US" b="0" i="1" smtClean="0">
                              <a:latin typeface="Cambria Math" charset="0"/>
                            </a:rPr>
                            <m:t>𝑦</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𝑢</m:t>
                          </m:r>
                        </m:e>
                        <m:sub>
                          <m:r>
                            <a:rPr lang="en-US" b="0" i="1" smtClean="0">
                              <a:latin typeface="Cambria Math"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𝑢</m:t>
                          </m:r>
                        </m:e>
                        <m:sub>
                          <m:r>
                            <m:rPr>
                              <m:sty m:val="p"/>
                            </m:rPr>
                            <a:rPr lang="en-US" b="0" i="0" smtClean="0">
                              <a:latin typeface="Cambria Math" charset="0"/>
                            </a:rPr>
                            <m:t>min</m:t>
                          </m:r>
                        </m:sub>
                      </m:sSub>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𝑥</m:t>
                              </m:r>
                            </m:sub>
                          </m:sSub>
                        </m:e>
                      </m:d>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𝑦</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m:rPr>
                              <m:sty m:val="p"/>
                            </m:rPr>
                            <a:rPr lang="en-US" b="0" i="0" smtClean="0">
                              <a:latin typeface="Cambria Math" charset="0"/>
                            </a:rPr>
                            <m:t>max</m:t>
                          </m:r>
                        </m:sub>
                      </m:sSub>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2241"/>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88079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Liveness and Safety</a:t>
            </a:r>
          </a:p>
        </p:txBody>
      </p:sp>
      <p:sp>
        <p:nvSpPr>
          <p:cNvPr id="6" name="Content Placeholder 5"/>
          <p:cNvSpPr>
            <a:spLocks noGrp="1"/>
          </p:cNvSpPr>
          <p:nvPr>
            <p:ph sz="half" idx="2"/>
          </p:nvPr>
        </p:nvSpPr>
        <p:spPr>
          <a:xfrm>
            <a:off x="4965325" y="1825625"/>
            <a:ext cx="3886200" cy="4351338"/>
          </a:xfrm>
        </p:spPr>
        <p:txBody>
          <a:bodyPr>
            <a:normAutofit fontScale="70000" lnSpcReduction="20000"/>
          </a:bodyPr>
          <a:lstStyle/>
          <a:p>
            <a:pPr marL="0" indent="0">
              <a:buNone/>
            </a:pPr>
            <a:r>
              <a:rPr lang="en-US" dirty="0"/>
              <a:t>Safety reachable set: </a:t>
            </a:r>
          </a:p>
          <a:p>
            <a:pPr marL="285750" indent="-285750">
              <a:buFont typeface="Arial" charset="0"/>
              <a:buChar char="•"/>
            </a:pPr>
            <a:r>
              <a:rPr lang="en-US" dirty="0"/>
              <a:t>dashed boundaries</a:t>
            </a:r>
          </a:p>
          <a:p>
            <a:endParaRPr lang="en-US" dirty="0"/>
          </a:p>
          <a:p>
            <a:pPr marL="0" indent="0">
              <a:buNone/>
            </a:pPr>
            <a:r>
              <a:rPr lang="en-US" dirty="0" err="1"/>
              <a:t>Liveness</a:t>
            </a:r>
            <a:r>
              <a:rPr lang="en-US" dirty="0"/>
              <a:t> reachable set: </a:t>
            </a:r>
          </a:p>
          <a:p>
            <a:pPr marL="285750" indent="-285750">
              <a:buFont typeface="Arial" charset="0"/>
              <a:buChar char="•"/>
            </a:pPr>
            <a:r>
              <a:rPr lang="en-US" dirty="0"/>
              <a:t>dotted boundaries</a:t>
            </a:r>
          </a:p>
          <a:p>
            <a:endParaRPr lang="en-US" dirty="0"/>
          </a:p>
          <a:p>
            <a:pPr marL="0" indent="0">
              <a:buNone/>
            </a:pPr>
            <a:r>
              <a:rPr lang="en-US" dirty="0"/>
              <a:t>Sequence of events:</a:t>
            </a:r>
          </a:p>
          <a:p>
            <a:pPr marL="342900" indent="-342900">
              <a:buFont typeface="+mj-lt"/>
              <a:buAutoNum type="arabicPeriod"/>
            </a:pPr>
            <a:r>
              <a:rPr lang="en-US" dirty="0"/>
              <a:t>First vehicle merges onto highway</a:t>
            </a:r>
          </a:p>
          <a:p>
            <a:pPr marL="342900" indent="-342900">
              <a:buFont typeface="+mj-lt"/>
              <a:buAutoNum type="arabicPeriod"/>
            </a:pPr>
            <a:r>
              <a:rPr lang="en-US" dirty="0"/>
              <a:t>Second vehicle joins the platoon created by the first vehicle</a:t>
            </a:r>
          </a:p>
          <a:p>
            <a:pPr marL="342900" indent="-342900">
              <a:buFont typeface="+mj-lt"/>
              <a:buAutoNum type="arabicPeriod"/>
            </a:pPr>
            <a:r>
              <a:rPr lang="en-US" dirty="0"/>
              <a:t>The rest of the vehicles join the platoon</a:t>
            </a:r>
          </a:p>
          <a:p>
            <a:endParaRPr lang="en-US" dirty="0"/>
          </a:p>
        </p:txBody>
      </p:sp>
      <p:pic>
        <p:nvPicPr>
          <p:cNvPr id="7" name="simulateFormPlatoon_R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519" r="14382"/>
          <a:stretch/>
        </p:blipFill>
        <p:spPr>
          <a:xfrm>
            <a:off x="165847" y="1981200"/>
            <a:ext cx="4558553" cy="360652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1899021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a:t>
            </a:r>
            <a:endParaRPr lang="en-US" dirty="0"/>
          </a:p>
        </p:txBody>
      </p:sp>
      <p:sp>
        <p:nvSpPr>
          <p:cNvPr id="3" name="Content Placeholder 2"/>
          <p:cNvSpPr>
            <a:spLocks noGrp="1"/>
          </p:cNvSpPr>
          <p:nvPr>
            <p:ph idx="1"/>
          </p:nvPr>
        </p:nvSpPr>
        <p:spPr/>
        <p:txBody>
          <a:bodyPr vert="horz" lIns="91440" tIns="45720" rIns="91440" bIns="45720" rtlCol="0" anchor="t">
            <a:normAutofit fontScale="85000" lnSpcReduction="20000"/>
          </a:bodyPr>
          <a:lstStyle/>
          <a:p>
            <a:r>
              <a:rPr lang="en-US" dirty="0"/>
              <a:t>Many UAVs</a:t>
            </a:r>
          </a:p>
          <a:p>
            <a:pPr lvl="1"/>
            <a:r>
              <a:rPr lang="en-US" dirty="0">
                <a:latin typeface="Calibri" charset="0"/>
              </a:rPr>
              <a:t>City with 2 million people</a:t>
            </a:r>
          </a:p>
          <a:p>
            <a:pPr lvl="1"/>
            <a:r>
              <a:rPr lang="en-US" dirty="0">
                <a:latin typeface="Calibri" charset="0"/>
              </a:rPr>
              <a:t>Each person requests drone delivery every 2 months</a:t>
            </a:r>
          </a:p>
          <a:p>
            <a:pPr lvl="1"/>
            <a:r>
              <a:rPr lang="en-US" dirty="0">
                <a:latin typeface="Calibri" charset="0"/>
              </a:rPr>
              <a:t>~35000 deliveries per day</a:t>
            </a:r>
          </a:p>
          <a:p>
            <a:pPr lvl="1"/>
            <a:r>
              <a:rPr lang="en-US" dirty="0">
                <a:latin typeface="Calibri" charset="0"/>
              </a:rPr>
              <a:t>30 minutes from warehouse to customer</a:t>
            </a:r>
          </a:p>
          <a:p>
            <a:pPr lvl="1"/>
            <a:r>
              <a:rPr lang="en-US" dirty="0">
                <a:latin typeface="Calibri" charset="0"/>
              </a:rPr>
              <a:t>Thousands of drones in the air simultaneously</a:t>
            </a:r>
          </a:p>
          <a:p>
            <a:endParaRPr lang="en-US" dirty="0"/>
          </a:p>
          <a:p>
            <a:r>
              <a:rPr lang="en-US" dirty="0"/>
              <a:t>Large joint state space</a:t>
            </a:r>
          </a:p>
          <a:p>
            <a:endParaRPr lang="en-US" dirty="0"/>
          </a:p>
          <a:p>
            <a:r>
              <a:rPr lang="en-US" dirty="0"/>
              <a:t>Even pairwise interactions are numerous</a:t>
            </a:r>
          </a:p>
          <a:p>
            <a:endParaRPr lang="en-US" dirty="0"/>
          </a:p>
          <a:p>
            <a:r>
              <a:rPr lang="en-US" dirty="0"/>
              <a:t>Air highways and platoons provide additional structure to facilitate scalable analysis and intuitive monitoring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54885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a:t>
            </a:r>
          </a:p>
        </p:txBody>
      </p:sp>
      <p:sp>
        <p:nvSpPr>
          <p:cNvPr id="8" name="Content Placeholder 7"/>
          <p:cNvSpPr>
            <a:spLocks noGrp="1"/>
          </p:cNvSpPr>
          <p:nvPr>
            <p:ph sz="half" idx="2"/>
          </p:nvPr>
        </p:nvSpPr>
        <p:spPr>
          <a:xfrm>
            <a:off x="5251076" y="1849158"/>
            <a:ext cx="3886200" cy="4351338"/>
          </a:xfrm>
        </p:spPr>
        <p:txBody>
          <a:bodyPr>
            <a:normAutofit fontScale="92500" lnSpcReduction="10000"/>
          </a:bodyPr>
          <a:lstStyle/>
          <a:p>
            <a:endParaRPr lang="en-US" dirty="0"/>
          </a:p>
          <a:p>
            <a:pPr marL="0" indent="0">
              <a:buNone/>
            </a:pPr>
            <a:r>
              <a:rPr lang="en-US" dirty="0"/>
              <a:t>Vehicles automatically perform maneuvers to avoid collision</a:t>
            </a:r>
          </a:p>
          <a:p>
            <a:pPr marL="285750" indent="-285750">
              <a:buFont typeface="Arial" charset="0"/>
              <a:buChar char="•"/>
            </a:pPr>
            <a:r>
              <a:rPr lang="en-US" dirty="0"/>
              <a:t>Safety is guaranteed by reachable set</a:t>
            </a:r>
          </a:p>
          <a:p>
            <a:pPr marL="285750" indent="-285750">
              <a:buFont typeface="Arial" charset="0"/>
              <a:buChar char="•"/>
            </a:pPr>
            <a:endParaRPr lang="en-US" dirty="0"/>
          </a:p>
          <a:p>
            <a:pPr marL="0" indent="0">
              <a:buNone/>
            </a:pPr>
            <a:r>
              <a:rPr lang="en-US" dirty="0"/>
              <a:t>Vehicles automatically re-establish formation</a:t>
            </a:r>
          </a:p>
          <a:p>
            <a:pPr marL="285750" indent="-285750">
              <a:buFont typeface="Arial" charset="0"/>
              <a:buChar char="•"/>
            </a:pPr>
            <a:r>
              <a:rPr lang="en-US" dirty="0" err="1"/>
              <a:t>Liveness</a:t>
            </a:r>
            <a:r>
              <a:rPr lang="en-US" dirty="0"/>
              <a:t> reachable sets guarantee success</a:t>
            </a:r>
          </a:p>
          <a:p>
            <a:endParaRPr lang="en-US" dirty="0"/>
          </a:p>
        </p:txBody>
      </p:sp>
      <p:pic>
        <p:nvPicPr>
          <p:cNvPr id="6" name="simulateIntrud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294" r="15588"/>
          <a:stretch/>
        </p:blipFill>
        <p:spPr>
          <a:xfrm>
            <a:off x="121024" y="2162250"/>
            <a:ext cx="4962028" cy="403824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669111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highways simulation</a:t>
            </a:r>
          </a:p>
        </p:txBody>
      </p:sp>
      <p:sp>
        <p:nvSpPr>
          <p:cNvPr id="4" name="Content Placeholder 3"/>
          <p:cNvSpPr>
            <a:spLocks noGrp="1"/>
          </p:cNvSpPr>
          <p:nvPr>
            <p:ph sz="half" idx="2"/>
          </p:nvPr>
        </p:nvSpPr>
        <p:spPr>
          <a:xfrm>
            <a:off x="5086350" y="1968780"/>
            <a:ext cx="3886200" cy="4351338"/>
          </a:xfrm>
        </p:spPr>
        <p:txBody>
          <a:bodyPr>
            <a:normAutofit fontScale="92500" lnSpcReduction="20000"/>
          </a:bodyPr>
          <a:lstStyle/>
          <a:p>
            <a:pPr marL="0" indent="0">
              <a:buNone/>
            </a:pPr>
            <a:r>
              <a:rPr lang="en-US" dirty="0"/>
              <a:t>Two highways</a:t>
            </a:r>
          </a:p>
          <a:p>
            <a:pPr marL="285750" indent="-285750">
              <a:buFont typeface="Arial" charset="0"/>
              <a:buChar char="•"/>
            </a:pPr>
            <a:r>
              <a:rPr lang="en-US" dirty="0"/>
              <a:t>One with a 3-vehicle platoon</a:t>
            </a:r>
          </a:p>
          <a:p>
            <a:pPr marL="285750" indent="-285750">
              <a:buFont typeface="Arial" charset="0"/>
              <a:buChar char="•"/>
            </a:pPr>
            <a:r>
              <a:rPr lang="en-US" dirty="0"/>
              <a:t>The other with a 4-vehicle platoon. </a:t>
            </a:r>
          </a:p>
          <a:p>
            <a:endParaRPr lang="en-US" dirty="0"/>
          </a:p>
          <a:p>
            <a:pPr marL="0" indent="0">
              <a:buNone/>
            </a:pPr>
            <a:r>
              <a:rPr lang="en-US" dirty="0"/>
              <a:t>2 vehicles in the 4-vehicle platoon changes highways</a:t>
            </a:r>
          </a:p>
          <a:p>
            <a:pPr marL="0" indent="0">
              <a:buNone/>
            </a:pPr>
            <a:endParaRPr lang="en-US" dirty="0"/>
          </a:p>
          <a:p>
            <a:pPr marL="0" indent="0">
              <a:buNone/>
            </a:pPr>
            <a:r>
              <a:rPr lang="en-US" dirty="0"/>
              <a:t>The remaining 2 vehicles remain on the same highway.</a:t>
            </a:r>
          </a:p>
          <a:p>
            <a:endParaRPr lang="en-US" dirty="0"/>
          </a:p>
        </p:txBody>
      </p:sp>
      <p:pic>
        <p:nvPicPr>
          <p:cNvPr id="6" name="simulateChangeHighwa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470" r="21177"/>
          <a:stretch/>
        </p:blipFill>
        <p:spPr>
          <a:xfrm>
            <a:off x="242047" y="1812962"/>
            <a:ext cx="4595533" cy="45071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4569730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Air highway placement</a:t>
            </a:r>
          </a:p>
          <a:p>
            <a:endParaRPr lang="en-US" dirty="0"/>
          </a:p>
          <a:p>
            <a:r>
              <a:rPr lang="en-US" dirty="0"/>
              <a:t>Vehicles modeled as hybrid systems</a:t>
            </a:r>
          </a:p>
          <a:p>
            <a:endParaRPr lang="en-US" dirty="0"/>
          </a:p>
          <a:p>
            <a:r>
              <a:rPr lang="en-US" dirty="0"/>
              <a:t>Reachability analysis for guaranteeing safety and mode transitions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807557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dirty="0"/>
              <a:t>mochen72@berkeley.edu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91439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Important and urgent problem for government agencies</a:t>
            </a:r>
          </a:p>
          <a:p>
            <a:endParaRPr lang="en-US" dirty="0"/>
          </a:p>
          <a:p>
            <a:r>
              <a:rPr lang="en-US" dirty="0"/>
              <a:t>Working with NASA Ames to address the UAV traffic management (UTM) problem</a:t>
            </a:r>
          </a:p>
        </p:txBody>
      </p:sp>
      <p:pic>
        <p:nvPicPr>
          <p:cNvPr id="4" name="Picture 3"/>
          <p:cNvPicPr>
            <a:picLocks noChangeAspect="1"/>
          </p:cNvPicPr>
          <p:nvPr/>
        </p:nvPicPr>
        <p:blipFill>
          <a:blip r:embed="rId2"/>
          <a:stretch>
            <a:fillRect/>
          </a:stretch>
        </p:blipFill>
        <p:spPr>
          <a:xfrm>
            <a:off x="5177117" y="4321267"/>
            <a:ext cx="3711389" cy="1855695"/>
          </a:xfrm>
          <a:prstGeom prst="rect">
            <a:avLst/>
          </a:prstGeom>
        </p:spPr>
      </p:pic>
      <p:pic>
        <p:nvPicPr>
          <p:cNvPr id="5" name="Picture 4"/>
          <p:cNvPicPr>
            <a:picLocks noChangeAspect="1"/>
          </p:cNvPicPr>
          <p:nvPr/>
        </p:nvPicPr>
        <p:blipFill>
          <a:blip r:embed="rId3"/>
          <a:stretch>
            <a:fillRect/>
          </a:stretch>
        </p:blipFill>
        <p:spPr>
          <a:xfrm>
            <a:off x="3027083" y="4195014"/>
            <a:ext cx="2540000" cy="2108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753200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Air highways</a:t>
            </a:r>
          </a:p>
          <a:p>
            <a:endParaRPr lang="en-US" dirty="0"/>
          </a:p>
          <a:p>
            <a:r>
              <a:rPr lang="en-US" dirty="0"/>
              <a:t>Platooning</a:t>
            </a:r>
          </a:p>
          <a:p>
            <a:pPr lvl="1"/>
            <a:r>
              <a:rPr lang="en-US" dirty="0"/>
              <a:t>Vehicles and platoons as hybrid systems</a:t>
            </a:r>
          </a:p>
          <a:p>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81830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b="1" dirty="0"/>
              <a:t>Air highways</a:t>
            </a:r>
          </a:p>
          <a:p>
            <a:endParaRPr lang="en-US" dirty="0"/>
          </a:p>
          <a:p>
            <a:r>
              <a:rPr lang="en-US" dirty="0"/>
              <a:t>Platooning</a:t>
            </a:r>
          </a:p>
          <a:p>
            <a:pPr lvl="1"/>
            <a:r>
              <a:rPr lang="en-US" dirty="0"/>
              <a:t>Vehicles and platoons as hybrid systems</a:t>
            </a:r>
          </a:p>
          <a:p>
            <a:pPr marL="0" indent="0">
              <a:buNone/>
            </a:pPr>
            <a:endParaRPr lang="en-US" dirty="0"/>
          </a:p>
          <a:p>
            <a:r>
              <a:rPr lang="en-US" dirty="0"/>
              <a:t>Reachability analysis</a:t>
            </a:r>
          </a:p>
          <a:p>
            <a:pPr lvl="1"/>
            <a:r>
              <a:rPr lang="en-US" dirty="0"/>
              <a:t>Hamilton-Jacobi formulation</a:t>
            </a:r>
          </a:p>
          <a:p>
            <a:pPr lvl="1"/>
            <a:r>
              <a:rPr lang="en-US" dirty="0"/>
              <a:t>Liveness controllers</a:t>
            </a:r>
          </a:p>
          <a:p>
            <a:pPr lvl="1"/>
            <a:r>
              <a:rPr lang="en-US" dirty="0"/>
              <a:t>Safety controllers</a:t>
            </a:r>
          </a:p>
          <a:p>
            <a:pPr marL="457200" lvl="1" indent="0">
              <a:buNone/>
            </a:pPr>
            <a:endParaRPr lang="en-US" dirty="0"/>
          </a:p>
          <a:p>
            <a:r>
              <a:rPr lang="en-US" dirty="0"/>
              <a:t>Simulations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200492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cost of flying</a:t>
            </a:r>
          </a:p>
        </p:txBody>
      </p:sp>
      <p:sp>
        <p:nvSpPr>
          <p:cNvPr id="5" name="TextBox 4"/>
          <p:cNvSpPr txBox="1"/>
          <p:nvPr/>
        </p:nvSpPr>
        <p:spPr>
          <a:xfrm>
            <a:off x="978273" y="2091481"/>
            <a:ext cx="2325445" cy="369332"/>
          </a:xfrm>
          <a:prstGeom prst="rect">
            <a:avLst/>
          </a:prstGeom>
          <a:noFill/>
        </p:spPr>
        <p:txBody>
          <a:bodyPr wrap="none" rtlCol="0">
            <a:spAutoFit/>
          </a:bodyPr>
          <a:lstStyle/>
          <a:p>
            <a:r>
              <a:rPr lang="en-US"/>
              <a:t>San Francisco Bay Area</a:t>
            </a:r>
          </a:p>
        </p:txBody>
      </p:sp>
      <p:sp>
        <p:nvSpPr>
          <p:cNvPr id="6" name="TextBox 5"/>
          <p:cNvSpPr txBox="1"/>
          <p:nvPr/>
        </p:nvSpPr>
        <p:spPr>
          <a:xfrm>
            <a:off x="6185648" y="2091481"/>
            <a:ext cx="1881669" cy="369332"/>
          </a:xfrm>
          <a:prstGeom prst="rect">
            <a:avLst/>
          </a:prstGeom>
          <a:noFill/>
        </p:spPr>
        <p:txBody>
          <a:bodyPr wrap="none" rtlCol="0">
            <a:spAutoFit/>
          </a:bodyPr>
          <a:lstStyle/>
          <a:p>
            <a:r>
              <a:rPr lang="en-US" dirty="0"/>
              <a:t>Example cost map</a:t>
            </a:r>
          </a:p>
        </p:txBody>
      </p:sp>
      <p:pic>
        <p:nvPicPr>
          <p:cNvPr id="7" name="Picture 6"/>
          <p:cNvPicPr>
            <a:picLocks noChangeAspect="1"/>
          </p:cNvPicPr>
          <p:nvPr/>
        </p:nvPicPr>
        <p:blipFill>
          <a:blip r:embed="rId2"/>
          <a:stretch>
            <a:fillRect/>
          </a:stretch>
        </p:blipFill>
        <p:spPr>
          <a:xfrm>
            <a:off x="0" y="2460813"/>
            <a:ext cx="9144000" cy="4064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137255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Minimizing cost</a:t>
            </a:r>
          </a:p>
        </p:txBody>
      </p:sp>
      <p:sp>
        <p:nvSpPr>
          <p:cNvPr id="4" name="Content Placeholder 3"/>
          <p:cNvSpPr>
            <a:spLocks noGrp="1"/>
          </p:cNvSpPr>
          <p:nvPr>
            <p:ph idx="1"/>
          </p:nvPr>
        </p:nvSpPr>
        <p:spPr>
          <a:xfrm>
            <a:off x="628650" y="1825625"/>
            <a:ext cx="3844496" cy="4351338"/>
          </a:xfrm>
        </p:spPr>
        <p:txBody>
          <a:bodyPr>
            <a:normAutofit lnSpcReduction="10000"/>
          </a:bodyPr>
          <a:lstStyle/>
          <a:p>
            <a:r>
              <a:rPr lang="en-US" dirty="0"/>
              <a:t>Accidents</a:t>
            </a:r>
          </a:p>
          <a:p>
            <a:r>
              <a:rPr lang="en-US" dirty="0"/>
              <a:t>Fuel</a:t>
            </a:r>
          </a:p>
          <a:p>
            <a:r>
              <a:rPr lang="en-US" dirty="0"/>
              <a:t>Noise pollution</a:t>
            </a:r>
          </a:p>
          <a:p>
            <a:endParaRPr lang="en-US" dirty="0"/>
          </a:p>
          <a:p>
            <a:endParaRPr lang="en-US" dirty="0"/>
          </a:p>
          <a:p>
            <a:pPr marL="285750" indent="-285750"/>
            <a:r>
              <a:rPr lang="en-US" dirty="0" err="1"/>
              <a:t>Eikonal</a:t>
            </a:r>
            <a:r>
              <a:rPr lang="en-US" dirty="0"/>
              <a:t> equation</a:t>
            </a:r>
          </a:p>
          <a:p>
            <a:pPr marL="742950" lvl="1" indent="-285750"/>
            <a:r>
              <a:rPr lang="en-US" dirty="0"/>
              <a:t>Fast marching method</a:t>
            </a:r>
          </a:p>
          <a:p>
            <a:pPr marL="285750" indent="-285750"/>
            <a:r>
              <a:rPr lang="en-US" dirty="0"/>
              <a:t>“Trunks” and “Branches” in optimal paths</a:t>
            </a:r>
          </a:p>
        </p:txBody>
      </p:sp>
      <p:pic>
        <p:nvPicPr>
          <p:cNvPr id="9" name="Content Placeholder 7"/>
          <p:cNvPicPr>
            <a:picLocks noChangeAspect="1"/>
          </p:cNvPicPr>
          <p:nvPr/>
        </p:nvPicPr>
        <p:blipFill rotWithShape="1">
          <a:blip r:embed="rId3"/>
          <a:srcRect l="54378" t="4867"/>
          <a:stretch/>
        </p:blipFill>
        <p:spPr>
          <a:xfrm>
            <a:off x="4673609" y="1688751"/>
            <a:ext cx="4330134" cy="4191489"/>
          </a:xfrm>
          <a:prstGeom prst="rect">
            <a:avLst/>
          </a:prstGeom>
        </p:spPr>
      </p:pic>
      <p:sp>
        <p:nvSpPr>
          <p:cNvPr id="10" name="TextBox 9"/>
          <p:cNvSpPr txBox="1"/>
          <p:nvPr/>
        </p:nvSpPr>
        <p:spPr>
          <a:xfrm>
            <a:off x="4646872" y="5807631"/>
            <a:ext cx="4324132" cy="369332"/>
          </a:xfrm>
          <a:prstGeom prst="rect">
            <a:avLst/>
          </a:prstGeom>
          <a:noFill/>
        </p:spPr>
        <p:txBody>
          <a:bodyPr wrap="none" rtlCol="0">
            <a:spAutoFit/>
          </a:bodyPr>
          <a:lstStyle/>
          <a:p>
            <a:r>
              <a:rPr lang="en-US" dirty="0"/>
              <a:t>Cost map, value function, and optimal paths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273930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9536" y="6331945"/>
            <a:ext cx="2895088" cy="369332"/>
          </a:xfrm>
          <a:prstGeom prst="rect">
            <a:avLst/>
          </a:prstGeom>
          <a:noFill/>
        </p:spPr>
        <p:txBody>
          <a:bodyPr wrap="none" rtlCol="0">
            <a:spAutoFit/>
          </a:bodyPr>
          <a:lstStyle/>
          <a:p>
            <a:r>
              <a:rPr lang="en-US" dirty="0"/>
              <a:t>Bay Area map and waypoints</a:t>
            </a:r>
          </a:p>
        </p:txBody>
      </p:sp>
      <p:sp>
        <p:nvSpPr>
          <p:cNvPr id="2" name="Title 1"/>
          <p:cNvSpPr>
            <a:spLocks noGrp="1"/>
          </p:cNvSpPr>
          <p:nvPr>
            <p:ph type="title"/>
          </p:nvPr>
        </p:nvSpPr>
        <p:spPr/>
        <p:txBody>
          <a:bodyPr>
            <a:normAutofit/>
          </a:bodyPr>
          <a:lstStyle/>
          <a:p>
            <a:r>
              <a:rPr lang="en-US" sz="3600" dirty="0"/>
              <a:t>Air Highways</a:t>
            </a:r>
          </a:p>
        </p:txBody>
      </p:sp>
      <p:pic>
        <p:nvPicPr>
          <p:cNvPr id="7" name="Content Placeholder 6"/>
          <p:cNvPicPr>
            <a:picLocks noGrp="1" noChangeAspect="1"/>
          </p:cNvPicPr>
          <p:nvPr>
            <p:ph sz="half" idx="1"/>
          </p:nvPr>
        </p:nvPicPr>
        <p:blipFill rotWithShape="1">
          <a:blip r:embed="rId3"/>
          <a:srcRect l="18800" r="17820" b="6553"/>
          <a:stretch/>
        </p:blipFill>
        <p:spPr>
          <a:xfrm>
            <a:off x="1466820" y="871737"/>
            <a:ext cx="5451936" cy="55425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0" y="152400"/>
            <a:ext cx="1525486" cy="616973"/>
          </a:xfrm>
          <a:prstGeom prst="rect">
            <a:avLst/>
          </a:prstGeom>
          <a:ln>
            <a:noFill/>
          </a:ln>
          <a:effectLst/>
        </p:spPr>
      </p:pic>
    </p:spTree>
    <p:extLst>
      <p:ext uri="{BB962C8B-B14F-4D97-AF65-F5344CB8AC3E}">
        <p14:creationId xmlns:p14="http://schemas.microsoft.com/office/powerpoint/2010/main" val="39629196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3887</TotalTime>
  <Words>2395</Words>
  <Application>Microsoft Office PowerPoint</Application>
  <PresentationFormat>On-screen Show (4:3)</PresentationFormat>
  <Paragraphs>387</Paragraphs>
  <Slides>33</Slides>
  <Notes>28</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Gill Sans MT</vt:lpstr>
      <vt:lpstr>Verdana</vt:lpstr>
      <vt:lpstr>Office Theme</vt:lpstr>
      <vt:lpstr>Safe Platooning of Unmanned Aerial Vehicles via Reachability</vt:lpstr>
      <vt:lpstr>Motivation</vt:lpstr>
      <vt:lpstr>Motivation</vt:lpstr>
      <vt:lpstr>Motivation</vt:lpstr>
      <vt:lpstr>Goals</vt:lpstr>
      <vt:lpstr>Goals</vt:lpstr>
      <vt:lpstr>The cost of flying</vt:lpstr>
      <vt:lpstr>Minimizing cost</vt:lpstr>
      <vt:lpstr>Air Highways</vt:lpstr>
      <vt:lpstr>Air Highways</vt:lpstr>
      <vt:lpstr>Goals</vt:lpstr>
      <vt:lpstr>Platoons</vt:lpstr>
      <vt:lpstr>Vehicle modes</vt:lpstr>
      <vt:lpstr>Vehicle modes</vt:lpstr>
      <vt:lpstr>Vehicle modes</vt:lpstr>
      <vt:lpstr>Vehicle modes</vt:lpstr>
      <vt:lpstr>Vehicle modes</vt:lpstr>
      <vt:lpstr>Goals</vt:lpstr>
      <vt:lpstr>Reachability Analysis</vt:lpstr>
      <vt:lpstr>Reachability Analysis</vt:lpstr>
      <vt:lpstr>Hamilton-Jacobi Formulation</vt:lpstr>
      <vt:lpstr>Hamilton-Jacobi Formulation</vt:lpstr>
      <vt:lpstr>Liveness controllers from reachable sets</vt:lpstr>
      <vt:lpstr>Liveness controllers from reachable sets</vt:lpstr>
      <vt:lpstr>Safety controllers</vt:lpstr>
      <vt:lpstr>Safety controllers</vt:lpstr>
      <vt:lpstr>Goals</vt:lpstr>
      <vt:lpstr>Dynamics</vt:lpstr>
      <vt:lpstr>Liveness and Safety</vt:lpstr>
      <vt:lpstr>Intruder!</vt:lpstr>
      <vt:lpstr>Two highways simulation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Platooning of Unmanned Aerial Vehicles via Reachability</dc:title>
  <dc:creator>Mo</dc:creator>
  <cp:lastModifiedBy>Mo</cp:lastModifiedBy>
  <cp:revision>108</cp:revision>
  <dcterms:created xsi:type="dcterms:W3CDTF">2015-11-23T21:32:10Z</dcterms:created>
  <dcterms:modified xsi:type="dcterms:W3CDTF">2016-11-06T06:30:24Z</dcterms:modified>
</cp:coreProperties>
</file>